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4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5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10" r:id="rId2"/>
    <p:sldId id="273" r:id="rId3"/>
    <p:sldId id="256" r:id="rId4"/>
    <p:sldId id="285" r:id="rId5"/>
    <p:sldId id="258" r:id="rId6"/>
    <p:sldId id="286" r:id="rId7"/>
    <p:sldId id="290" r:id="rId8"/>
    <p:sldId id="322" r:id="rId9"/>
    <p:sldId id="280" r:id="rId10"/>
    <p:sldId id="282" r:id="rId11"/>
    <p:sldId id="288" r:id="rId12"/>
    <p:sldId id="304" r:id="rId13"/>
    <p:sldId id="260" r:id="rId14"/>
    <p:sldId id="314" r:id="rId15"/>
    <p:sldId id="317" r:id="rId16"/>
    <p:sldId id="321" r:id="rId17"/>
    <p:sldId id="318" r:id="rId18"/>
    <p:sldId id="319" r:id="rId19"/>
    <p:sldId id="320" r:id="rId20"/>
  </p:sldIdLst>
  <p:sldSz cx="12192000" cy="6858000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59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38" d="100"/>
          <a:sy n="38" d="100"/>
        </p:scale>
        <p:origin x="-2262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1026FE-148F-4089-ADD7-720C91105F79}" type="doc">
      <dgm:prSet loTypeId="urn:microsoft.com/office/officeart/2008/layout/VerticalAccent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8097AB6-7269-40AC-B2F9-653133006FA7}">
      <dgm:prSet custT="1"/>
      <dgm:spPr/>
      <dgm:t>
        <a:bodyPr/>
        <a:lstStyle/>
        <a:p>
          <a:pPr rtl="0"/>
          <a:r>
            <a:rPr lang="tr-TR" sz="4800" dirty="0">
              <a:solidFill>
                <a:schemeClr val="tx2"/>
              </a:solidFill>
              <a:latin typeface="Comic Sans MS" pitchFamily="66" charset="0"/>
            </a:rPr>
            <a:t>Sunum Planı</a:t>
          </a:r>
        </a:p>
      </dgm:t>
    </dgm:pt>
    <dgm:pt modelId="{4C437AFB-5C2F-45AF-9BB7-9D8CF1CFCD2A}" type="parTrans" cxnId="{EB225C3D-CC98-419A-831B-3A797F46F708}">
      <dgm:prSet/>
      <dgm:spPr/>
      <dgm:t>
        <a:bodyPr/>
        <a:lstStyle/>
        <a:p>
          <a:endParaRPr lang="tr-TR"/>
        </a:p>
      </dgm:t>
    </dgm:pt>
    <dgm:pt modelId="{E010984F-EA04-493B-8B19-E2DB190979EE}" type="sibTrans" cxnId="{EB225C3D-CC98-419A-831B-3A797F46F708}">
      <dgm:prSet/>
      <dgm:spPr/>
      <dgm:t>
        <a:bodyPr/>
        <a:lstStyle/>
        <a:p>
          <a:endParaRPr lang="tr-TR"/>
        </a:p>
      </dgm:t>
    </dgm:pt>
    <dgm:pt modelId="{CD877FBE-0CD6-4A9A-890D-9FC040082510}" type="pres">
      <dgm:prSet presAssocID="{FF1026FE-148F-4089-ADD7-720C91105F79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tr-TR"/>
        </a:p>
      </dgm:t>
    </dgm:pt>
    <dgm:pt modelId="{AF1366DA-3C87-42A9-8FD3-3281CC3BA76B}" type="pres">
      <dgm:prSet presAssocID="{98097AB6-7269-40AC-B2F9-653133006FA7}" presName="parenttextcomposite" presStyleCnt="0"/>
      <dgm:spPr/>
    </dgm:pt>
    <dgm:pt modelId="{B1D8956D-9F99-4D4B-A736-08819969A799}" type="pres">
      <dgm:prSet presAssocID="{98097AB6-7269-40AC-B2F9-653133006FA7}" presName="parenttext" presStyleLbl="revTx" presStyleIdx="0" presStyleCnt="1" custScaleX="75886" custLinFactNeighborX="21752" custLinFactNeighborY="28707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EEFC6F8-E13A-4531-9966-F2C4915206A8}" type="pres">
      <dgm:prSet presAssocID="{98097AB6-7269-40AC-B2F9-653133006FA7}" presName="parallelogramComposite" presStyleCnt="0"/>
      <dgm:spPr/>
    </dgm:pt>
    <dgm:pt modelId="{88DED208-DC28-47AF-AAA6-FC9B17264974}" type="pres">
      <dgm:prSet presAssocID="{98097AB6-7269-40AC-B2F9-653133006FA7}" presName="parallelogram1" presStyleLbl="alignNode1" presStyleIdx="0" presStyleCnt="7"/>
      <dgm:spPr/>
    </dgm:pt>
    <dgm:pt modelId="{CEFC8231-A66F-415F-B8B9-544366B75552}" type="pres">
      <dgm:prSet presAssocID="{98097AB6-7269-40AC-B2F9-653133006FA7}" presName="parallelogram2" presStyleLbl="alignNode1" presStyleIdx="1" presStyleCnt="7"/>
      <dgm:spPr/>
    </dgm:pt>
    <dgm:pt modelId="{E152D038-510F-4C04-867B-1D5BABBECB8C}" type="pres">
      <dgm:prSet presAssocID="{98097AB6-7269-40AC-B2F9-653133006FA7}" presName="parallelogram3" presStyleLbl="alignNode1" presStyleIdx="2" presStyleCnt="7"/>
      <dgm:spPr/>
    </dgm:pt>
    <dgm:pt modelId="{C3D3D023-5152-4ED8-A83C-5E5CD26667A6}" type="pres">
      <dgm:prSet presAssocID="{98097AB6-7269-40AC-B2F9-653133006FA7}" presName="parallelogram4" presStyleLbl="alignNode1" presStyleIdx="3" presStyleCnt="7"/>
      <dgm:spPr/>
    </dgm:pt>
    <dgm:pt modelId="{9E9F8158-9804-45C7-8A3C-FD1B1D6C4964}" type="pres">
      <dgm:prSet presAssocID="{98097AB6-7269-40AC-B2F9-653133006FA7}" presName="parallelogram5" presStyleLbl="alignNode1" presStyleIdx="4" presStyleCnt="7"/>
      <dgm:spPr/>
    </dgm:pt>
    <dgm:pt modelId="{99D50CB7-7619-480E-8E58-C0836F515F69}" type="pres">
      <dgm:prSet presAssocID="{98097AB6-7269-40AC-B2F9-653133006FA7}" presName="parallelogram6" presStyleLbl="alignNode1" presStyleIdx="5" presStyleCnt="7"/>
      <dgm:spPr/>
    </dgm:pt>
    <dgm:pt modelId="{C936FAB0-0EED-4A8D-8A4A-30B0AD3E5106}" type="pres">
      <dgm:prSet presAssocID="{98097AB6-7269-40AC-B2F9-653133006FA7}" presName="parallelogram7" presStyleLbl="alignNode1" presStyleIdx="6" presStyleCnt="7"/>
      <dgm:spPr/>
    </dgm:pt>
  </dgm:ptLst>
  <dgm:cxnLst>
    <dgm:cxn modelId="{14E780B2-64B0-4102-86E1-E8E26FC60EF7}" type="presOf" srcId="{98097AB6-7269-40AC-B2F9-653133006FA7}" destId="{B1D8956D-9F99-4D4B-A736-08819969A799}" srcOrd="0" destOrd="0" presId="urn:microsoft.com/office/officeart/2008/layout/VerticalAccentList"/>
    <dgm:cxn modelId="{EB225C3D-CC98-419A-831B-3A797F46F708}" srcId="{FF1026FE-148F-4089-ADD7-720C91105F79}" destId="{98097AB6-7269-40AC-B2F9-653133006FA7}" srcOrd="0" destOrd="0" parTransId="{4C437AFB-5C2F-45AF-9BB7-9D8CF1CFCD2A}" sibTransId="{E010984F-EA04-493B-8B19-E2DB190979EE}"/>
    <dgm:cxn modelId="{1E82FDFB-755A-4126-9386-2A7725806CCB}" type="presOf" srcId="{FF1026FE-148F-4089-ADD7-720C91105F79}" destId="{CD877FBE-0CD6-4A9A-890D-9FC040082510}" srcOrd="0" destOrd="0" presId="urn:microsoft.com/office/officeart/2008/layout/VerticalAccentList"/>
    <dgm:cxn modelId="{5E5643F1-B3A5-42DC-AABB-4B4EA2AD62F9}" type="presParOf" srcId="{CD877FBE-0CD6-4A9A-890D-9FC040082510}" destId="{AF1366DA-3C87-42A9-8FD3-3281CC3BA76B}" srcOrd="0" destOrd="0" presId="urn:microsoft.com/office/officeart/2008/layout/VerticalAccentList"/>
    <dgm:cxn modelId="{8FD381C5-A229-45B2-87A2-B41660E443A8}" type="presParOf" srcId="{AF1366DA-3C87-42A9-8FD3-3281CC3BA76B}" destId="{B1D8956D-9F99-4D4B-A736-08819969A799}" srcOrd="0" destOrd="0" presId="urn:microsoft.com/office/officeart/2008/layout/VerticalAccentList"/>
    <dgm:cxn modelId="{1DB3F61F-2A21-4A34-8B30-DCF463560ED8}" type="presParOf" srcId="{CD877FBE-0CD6-4A9A-890D-9FC040082510}" destId="{CEEFC6F8-E13A-4531-9966-F2C4915206A8}" srcOrd="1" destOrd="0" presId="urn:microsoft.com/office/officeart/2008/layout/VerticalAccentList"/>
    <dgm:cxn modelId="{C4BCCFB2-98B1-4966-BB1B-9042E750386C}" type="presParOf" srcId="{CEEFC6F8-E13A-4531-9966-F2C4915206A8}" destId="{88DED208-DC28-47AF-AAA6-FC9B17264974}" srcOrd="0" destOrd="0" presId="urn:microsoft.com/office/officeart/2008/layout/VerticalAccentList"/>
    <dgm:cxn modelId="{93A8C57D-9880-4871-BAE8-6BB71BDB2E9E}" type="presParOf" srcId="{CEEFC6F8-E13A-4531-9966-F2C4915206A8}" destId="{CEFC8231-A66F-415F-B8B9-544366B75552}" srcOrd="1" destOrd="0" presId="urn:microsoft.com/office/officeart/2008/layout/VerticalAccentList"/>
    <dgm:cxn modelId="{A2DEAB07-0302-43D2-95CD-3C6D5121ADF2}" type="presParOf" srcId="{CEEFC6F8-E13A-4531-9966-F2C4915206A8}" destId="{E152D038-510F-4C04-867B-1D5BABBECB8C}" srcOrd="2" destOrd="0" presId="urn:microsoft.com/office/officeart/2008/layout/VerticalAccentList"/>
    <dgm:cxn modelId="{20010556-6076-426D-882A-5312F9D43C25}" type="presParOf" srcId="{CEEFC6F8-E13A-4531-9966-F2C4915206A8}" destId="{C3D3D023-5152-4ED8-A83C-5E5CD26667A6}" srcOrd="3" destOrd="0" presId="urn:microsoft.com/office/officeart/2008/layout/VerticalAccentList"/>
    <dgm:cxn modelId="{286638B2-C3BE-4C12-91E2-65A0810B8179}" type="presParOf" srcId="{CEEFC6F8-E13A-4531-9966-F2C4915206A8}" destId="{9E9F8158-9804-45C7-8A3C-FD1B1D6C4964}" srcOrd="4" destOrd="0" presId="urn:microsoft.com/office/officeart/2008/layout/VerticalAccentList"/>
    <dgm:cxn modelId="{B0AF31DD-435E-4606-B8C1-1F6E19F2C267}" type="presParOf" srcId="{CEEFC6F8-E13A-4531-9966-F2C4915206A8}" destId="{99D50CB7-7619-480E-8E58-C0836F515F69}" srcOrd="5" destOrd="0" presId="urn:microsoft.com/office/officeart/2008/layout/VerticalAccentList"/>
    <dgm:cxn modelId="{B6683CDA-AF12-4826-97A0-7EA120025C17}" type="presParOf" srcId="{CEEFC6F8-E13A-4531-9966-F2C4915206A8}" destId="{C936FAB0-0EED-4A8D-8A4A-30B0AD3E5106}" srcOrd="6" destOrd="0" presId="urn:microsoft.com/office/officeart/2008/layout/VerticalAccentList"/>
  </dgm:cxnLst>
  <dgm:bg>
    <a:solidFill>
      <a:srgbClr val="92D050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927645B-205F-4F9D-8A70-2615AAA5893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8A9F803-A618-4348-A516-D0AA6FC1A69F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tr-TR" sz="3600" b="0" dirty="0">
              <a:latin typeface="Comic Sans MS" panose="030F0702030302020204" pitchFamily="66" charset="0"/>
            </a:rPr>
            <a:t>3.2. Sözel Zorbalık/Şiddet</a:t>
          </a:r>
        </a:p>
      </dgm:t>
    </dgm:pt>
    <dgm:pt modelId="{F719EDC7-18E6-4709-9437-21F8440CE164}" type="parTrans" cxnId="{59E49118-56FC-47E8-8C4B-65A1C881C9DD}">
      <dgm:prSet/>
      <dgm:spPr/>
      <dgm:t>
        <a:bodyPr/>
        <a:lstStyle/>
        <a:p>
          <a:endParaRPr lang="tr-TR"/>
        </a:p>
      </dgm:t>
    </dgm:pt>
    <dgm:pt modelId="{8BAB7E11-1539-445D-89A8-93A663FA8F91}" type="sibTrans" cxnId="{59E49118-56FC-47E8-8C4B-65A1C881C9DD}">
      <dgm:prSet/>
      <dgm:spPr/>
      <dgm:t>
        <a:bodyPr/>
        <a:lstStyle/>
        <a:p>
          <a:endParaRPr lang="tr-TR"/>
        </a:p>
      </dgm:t>
    </dgm:pt>
    <dgm:pt modelId="{25E3DDBA-50C4-472D-9EC9-7002319BCA14}" type="pres">
      <dgm:prSet presAssocID="{6927645B-205F-4F9D-8A70-2615AAA5893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7C0A317-B09F-494C-8DB5-F01A3D347064}" type="pres">
      <dgm:prSet presAssocID="{B8A9F803-A618-4348-A516-D0AA6FC1A69F}" presName="parentText" presStyleLbl="node1" presStyleIdx="0" presStyleCnt="1" custScaleY="227704" custLinFactNeighborX="-7667" custLinFactNeighborY="197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9E49118-56FC-47E8-8C4B-65A1C881C9DD}" srcId="{6927645B-205F-4F9D-8A70-2615AAA58938}" destId="{B8A9F803-A618-4348-A516-D0AA6FC1A69F}" srcOrd="0" destOrd="0" parTransId="{F719EDC7-18E6-4709-9437-21F8440CE164}" sibTransId="{8BAB7E11-1539-445D-89A8-93A663FA8F91}"/>
    <dgm:cxn modelId="{DAB51D91-5557-4DBA-8160-9B18877AD768}" type="presOf" srcId="{B8A9F803-A618-4348-A516-D0AA6FC1A69F}" destId="{87C0A317-B09F-494C-8DB5-F01A3D347064}" srcOrd="0" destOrd="0" presId="urn:microsoft.com/office/officeart/2005/8/layout/vList2"/>
    <dgm:cxn modelId="{E281C1E9-E576-477F-86AD-15E64BE10215}" type="presOf" srcId="{6927645B-205F-4F9D-8A70-2615AAA58938}" destId="{25E3DDBA-50C4-472D-9EC9-7002319BCA14}" srcOrd="0" destOrd="0" presId="urn:microsoft.com/office/officeart/2005/8/layout/vList2"/>
    <dgm:cxn modelId="{2AAFD22D-C1AC-4627-AC1A-EC59E30E4BF8}" type="presParOf" srcId="{25E3DDBA-50C4-472D-9EC9-7002319BCA14}" destId="{87C0A317-B09F-494C-8DB5-F01A3D34706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A76DC26-63D8-4D63-9714-C8A2AC2E9C5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FE5BA0C-D49E-47E9-935D-87012E2EAFA4}">
      <dgm:prSet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tr-TR" sz="3200" b="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rPr>
            <a:t>4. ŞİDDETİN-ZORBALIĞIN EN SIK YAŞANDIĞI YERLER </a:t>
          </a:r>
        </a:p>
      </dgm:t>
    </dgm:pt>
    <dgm:pt modelId="{85808EE0-72A4-47D2-A09A-C63DF7364DF1}" type="parTrans" cxnId="{95D0DF8E-BE8C-4A2A-9D4E-B3D69521B7DC}">
      <dgm:prSet/>
      <dgm:spPr/>
      <dgm:t>
        <a:bodyPr/>
        <a:lstStyle/>
        <a:p>
          <a:endParaRPr lang="tr-TR"/>
        </a:p>
      </dgm:t>
    </dgm:pt>
    <dgm:pt modelId="{E7C244CC-9E6B-46D4-B637-9C1534BC450C}" type="sibTrans" cxnId="{95D0DF8E-BE8C-4A2A-9D4E-B3D69521B7DC}">
      <dgm:prSet/>
      <dgm:spPr/>
      <dgm:t>
        <a:bodyPr/>
        <a:lstStyle/>
        <a:p>
          <a:endParaRPr lang="tr-TR"/>
        </a:p>
      </dgm:t>
    </dgm:pt>
    <dgm:pt modelId="{50FC1D9B-951B-43FE-AEA9-2963D6B89302}" type="pres">
      <dgm:prSet presAssocID="{2A76DC26-63D8-4D63-9714-C8A2AC2E9C5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91089D7-1D11-432A-AD3C-BB02EA037DC2}" type="pres">
      <dgm:prSet presAssocID="{8FE5BA0C-D49E-47E9-935D-87012E2EAFA4}" presName="parentText" presStyleLbl="node1" presStyleIdx="0" presStyleCnt="1" custScaleY="100051" custLinFactNeighborX="-4733" custLinFactNeighborY="1496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74B0AAF-DB27-444A-AE43-ECD0EF13C2F5}" type="presOf" srcId="{8FE5BA0C-D49E-47E9-935D-87012E2EAFA4}" destId="{891089D7-1D11-432A-AD3C-BB02EA037DC2}" srcOrd="0" destOrd="0" presId="urn:microsoft.com/office/officeart/2005/8/layout/vList2"/>
    <dgm:cxn modelId="{37B18D03-ADC0-43F7-8F46-B29FA7745EA2}" type="presOf" srcId="{2A76DC26-63D8-4D63-9714-C8A2AC2E9C5A}" destId="{50FC1D9B-951B-43FE-AEA9-2963D6B89302}" srcOrd="0" destOrd="0" presId="urn:microsoft.com/office/officeart/2005/8/layout/vList2"/>
    <dgm:cxn modelId="{95D0DF8E-BE8C-4A2A-9D4E-B3D69521B7DC}" srcId="{2A76DC26-63D8-4D63-9714-C8A2AC2E9C5A}" destId="{8FE5BA0C-D49E-47E9-935D-87012E2EAFA4}" srcOrd="0" destOrd="0" parTransId="{85808EE0-72A4-47D2-A09A-C63DF7364DF1}" sibTransId="{E7C244CC-9E6B-46D4-B637-9C1534BC450C}"/>
    <dgm:cxn modelId="{DCED9D24-9844-446D-9284-0A8DAC5F0D28}" type="presParOf" srcId="{50FC1D9B-951B-43FE-AEA9-2963D6B89302}" destId="{891089D7-1D11-432A-AD3C-BB02EA037DC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D642C35-E849-4929-9FBD-93F06CFDFD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34930BF-0D98-47D0-B549-5E92A15CEB4E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tr-TR" sz="2400" b="0" dirty="0">
              <a:latin typeface="Comic Sans MS" panose="030F0702030302020204" pitchFamily="66" charset="0"/>
            </a:rPr>
            <a:t>5. ŞİDDETE-ZORBALIĞA MARUZ KALANLARIN HİSSETTİKLERİ</a:t>
          </a:r>
        </a:p>
      </dgm:t>
    </dgm:pt>
    <dgm:pt modelId="{F8B82AB0-BE53-4940-A48B-59A815764690}" type="parTrans" cxnId="{78EE08A2-DE57-4DD4-AA99-515CFBBB1DFB}">
      <dgm:prSet/>
      <dgm:spPr/>
      <dgm:t>
        <a:bodyPr/>
        <a:lstStyle/>
        <a:p>
          <a:endParaRPr lang="tr-TR"/>
        </a:p>
      </dgm:t>
    </dgm:pt>
    <dgm:pt modelId="{68BF86DF-1B47-48A2-8D1A-2AE580AF8C24}" type="sibTrans" cxnId="{78EE08A2-DE57-4DD4-AA99-515CFBBB1DFB}">
      <dgm:prSet/>
      <dgm:spPr/>
      <dgm:t>
        <a:bodyPr/>
        <a:lstStyle/>
        <a:p>
          <a:endParaRPr lang="tr-TR"/>
        </a:p>
      </dgm:t>
    </dgm:pt>
    <dgm:pt modelId="{1E84BDFC-A7A8-4CAA-8A3B-F46201601A1A}" type="pres">
      <dgm:prSet presAssocID="{6D642C35-E849-4929-9FBD-93F06CFDFD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D4F8CE6-EABE-4520-830D-09763F90AE6A}" type="pres">
      <dgm:prSet presAssocID="{534930BF-0D98-47D0-B549-5E92A15CEB4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989A58C-BFD7-4D05-93FE-E3DD35A2A702}" type="presOf" srcId="{6D642C35-E849-4929-9FBD-93F06CFDFD96}" destId="{1E84BDFC-A7A8-4CAA-8A3B-F46201601A1A}" srcOrd="0" destOrd="0" presId="urn:microsoft.com/office/officeart/2005/8/layout/vList2"/>
    <dgm:cxn modelId="{BEF26830-61CA-447E-81D2-0209AAEC2CBD}" type="presOf" srcId="{534930BF-0D98-47D0-B549-5E92A15CEB4E}" destId="{9D4F8CE6-EABE-4520-830D-09763F90AE6A}" srcOrd="0" destOrd="0" presId="urn:microsoft.com/office/officeart/2005/8/layout/vList2"/>
    <dgm:cxn modelId="{78EE08A2-DE57-4DD4-AA99-515CFBBB1DFB}" srcId="{6D642C35-E849-4929-9FBD-93F06CFDFD96}" destId="{534930BF-0D98-47D0-B549-5E92A15CEB4E}" srcOrd="0" destOrd="0" parTransId="{F8B82AB0-BE53-4940-A48B-59A815764690}" sibTransId="{68BF86DF-1B47-48A2-8D1A-2AE580AF8C24}"/>
    <dgm:cxn modelId="{9F1A2A21-8C89-4E32-BAB4-F357EF99E519}" type="presParOf" srcId="{1E84BDFC-A7A8-4CAA-8A3B-F46201601A1A}" destId="{9D4F8CE6-EABE-4520-830D-09763F90AE6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16C4A2-E743-4E7D-9601-05B4D39CD6D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0B9EBC6-BA5C-4F89-97C2-8C66BAED1370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tr-TR" b="0" dirty="0">
              <a:solidFill>
                <a:schemeClr val="accent2"/>
              </a:solidFill>
              <a:latin typeface="Comic Sans MS" panose="030F0702030302020204" pitchFamily="66" charset="0"/>
            </a:rPr>
            <a:t>ŞİDDET VE AKRAN ZORBALIĞI</a:t>
          </a:r>
        </a:p>
      </dgm:t>
    </dgm:pt>
    <dgm:pt modelId="{AEC9229D-FC6B-47C0-97BC-4D0830E620D0}" type="parTrans" cxnId="{35AA0BB6-7238-456D-8086-A0DF4FA9E491}">
      <dgm:prSet/>
      <dgm:spPr/>
      <dgm:t>
        <a:bodyPr/>
        <a:lstStyle/>
        <a:p>
          <a:endParaRPr lang="tr-TR"/>
        </a:p>
      </dgm:t>
    </dgm:pt>
    <dgm:pt modelId="{B3032D3D-965A-438D-8111-A75E4B759125}" type="sibTrans" cxnId="{35AA0BB6-7238-456D-8086-A0DF4FA9E491}">
      <dgm:prSet/>
      <dgm:spPr/>
      <dgm:t>
        <a:bodyPr/>
        <a:lstStyle/>
        <a:p>
          <a:endParaRPr lang="tr-TR"/>
        </a:p>
      </dgm:t>
    </dgm:pt>
    <dgm:pt modelId="{7D7857C9-64A3-4D34-82B1-95F188E59E82}" type="pres">
      <dgm:prSet presAssocID="{EB16C4A2-E743-4E7D-9601-05B4D39CD6D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CF7E42F-6405-44FD-87E3-941A6E988FB7}" type="pres">
      <dgm:prSet presAssocID="{60B9EBC6-BA5C-4F89-97C2-8C66BAED137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0C07276-0C5C-4FE2-AED4-4DE314B1F827}" type="presOf" srcId="{EB16C4A2-E743-4E7D-9601-05B4D39CD6D3}" destId="{7D7857C9-64A3-4D34-82B1-95F188E59E82}" srcOrd="0" destOrd="0" presId="urn:microsoft.com/office/officeart/2005/8/layout/vList2"/>
    <dgm:cxn modelId="{35AA0BB6-7238-456D-8086-A0DF4FA9E491}" srcId="{EB16C4A2-E743-4E7D-9601-05B4D39CD6D3}" destId="{60B9EBC6-BA5C-4F89-97C2-8C66BAED1370}" srcOrd="0" destOrd="0" parTransId="{AEC9229D-FC6B-47C0-97BC-4D0830E620D0}" sibTransId="{B3032D3D-965A-438D-8111-A75E4B759125}"/>
    <dgm:cxn modelId="{AA827963-F79E-4881-8621-027C8DC8B5C5}" type="presOf" srcId="{60B9EBC6-BA5C-4F89-97C2-8C66BAED1370}" destId="{6CF7E42F-6405-44FD-87E3-941A6E988FB7}" srcOrd="0" destOrd="0" presId="urn:microsoft.com/office/officeart/2005/8/layout/vList2"/>
    <dgm:cxn modelId="{44A50921-B7B0-4616-9AA6-2623FB50FA20}" type="presParOf" srcId="{7D7857C9-64A3-4D34-82B1-95F188E59E82}" destId="{6CF7E42F-6405-44FD-87E3-941A6E988FB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C7F408-AD78-44DF-8CA2-406269318C8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D259F7F-EAF9-4F93-B98B-EA449E271759}">
      <dgm:prSet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tr-TR" sz="4400" b="1" dirty="0">
              <a:solidFill>
                <a:schemeClr val="bg1"/>
              </a:solidFill>
              <a:latin typeface="Comic Sans MS" panose="030F0702030302020204" pitchFamily="66" charset="0"/>
            </a:rPr>
            <a:t>1.ŞİDDET NEDİR?</a:t>
          </a:r>
          <a:endParaRPr lang="tr-TR" sz="4800" dirty="0">
            <a:solidFill>
              <a:schemeClr val="bg1"/>
            </a:solidFill>
            <a:latin typeface="Comic Sans MS" panose="030F0702030302020204" pitchFamily="66" charset="0"/>
          </a:endParaRPr>
        </a:p>
      </dgm:t>
    </dgm:pt>
    <dgm:pt modelId="{AD3EEA3A-9439-4921-86E9-73750DF73F13}" type="parTrans" cxnId="{B9504846-3863-49EA-A390-7D0463BCBA78}">
      <dgm:prSet/>
      <dgm:spPr/>
      <dgm:t>
        <a:bodyPr/>
        <a:lstStyle/>
        <a:p>
          <a:endParaRPr lang="tr-TR"/>
        </a:p>
      </dgm:t>
    </dgm:pt>
    <dgm:pt modelId="{6DF3D005-916A-49A3-A0EE-0FF5922D3CB6}" type="sibTrans" cxnId="{B9504846-3863-49EA-A390-7D0463BCBA78}">
      <dgm:prSet/>
      <dgm:spPr/>
      <dgm:t>
        <a:bodyPr/>
        <a:lstStyle/>
        <a:p>
          <a:endParaRPr lang="tr-TR"/>
        </a:p>
      </dgm:t>
    </dgm:pt>
    <dgm:pt modelId="{04F97ED0-8CDE-4473-AFF7-C1651251B6DD}" type="pres">
      <dgm:prSet presAssocID="{8DC7F408-AD78-44DF-8CA2-406269318C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48825DD-BF31-41B7-8EF4-7C86DB398AC1}" type="pres">
      <dgm:prSet presAssocID="{CD259F7F-EAF9-4F93-B98B-EA449E271759}" presName="parentText" presStyleLbl="node1" presStyleIdx="0" presStyleCnt="1" custLinFactNeighborX="11504" custLinFactNeighborY="-942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9504846-3863-49EA-A390-7D0463BCBA78}" srcId="{8DC7F408-AD78-44DF-8CA2-406269318C89}" destId="{CD259F7F-EAF9-4F93-B98B-EA449E271759}" srcOrd="0" destOrd="0" parTransId="{AD3EEA3A-9439-4921-86E9-73750DF73F13}" sibTransId="{6DF3D005-916A-49A3-A0EE-0FF5922D3CB6}"/>
    <dgm:cxn modelId="{2C1D2B65-AF8D-45DB-A1C5-14904C90B451}" type="presOf" srcId="{8DC7F408-AD78-44DF-8CA2-406269318C89}" destId="{04F97ED0-8CDE-4473-AFF7-C1651251B6DD}" srcOrd="0" destOrd="0" presId="urn:microsoft.com/office/officeart/2005/8/layout/vList2"/>
    <dgm:cxn modelId="{25FE7C39-4648-45DC-918F-84CB970E6D92}" type="presOf" srcId="{CD259F7F-EAF9-4F93-B98B-EA449E271759}" destId="{848825DD-BF31-41B7-8EF4-7C86DB398AC1}" srcOrd="0" destOrd="0" presId="urn:microsoft.com/office/officeart/2005/8/layout/vList2"/>
    <dgm:cxn modelId="{8738D2FD-DBCC-4E01-ADB0-38E46DBF5E5D}" type="presParOf" srcId="{04F97ED0-8CDE-4473-AFF7-C1651251B6DD}" destId="{848825DD-BF31-41B7-8EF4-7C86DB398AC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CD6B3E0-25DF-4B74-A2AE-3CEE8516F4E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C994BF5-0D22-449D-8160-1DC86E949CF9}">
      <dgm:prSet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tr-TR" sz="3200" b="0" i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rPr>
            <a:t>Şiddet</a:t>
          </a:r>
          <a:r>
            <a:rPr lang="tr-TR" sz="3200" b="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rPr>
            <a:t>, güç ve baskı uygulayarak insanların bedensel veya ruhsal açıdan zarar görmesine neden olan bireysel veya toplu hareketlerin tümüdür.</a:t>
          </a:r>
        </a:p>
      </dgm:t>
    </dgm:pt>
    <dgm:pt modelId="{C543BE05-F04C-4043-94CC-BE767B2B635B}" type="parTrans" cxnId="{98EBC37D-78EF-4348-8C58-4516E2609BDF}">
      <dgm:prSet/>
      <dgm:spPr/>
      <dgm:t>
        <a:bodyPr/>
        <a:lstStyle/>
        <a:p>
          <a:endParaRPr lang="tr-TR"/>
        </a:p>
      </dgm:t>
    </dgm:pt>
    <dgm:pt modelId="{F3EBEB59-0957-40D0-9803-CCF4D1DE3406}" type="sibTrans" cxnId="{98EBC37D-78EF-4348-8C58-4516E2609BDF}">
      <dgm:prSet/>
      <dgm:spPr/>
      <dgm:t>
        <a:bodyPr/>
        <a:lstStyle/>
        <a:p>
          <a:endParaRPr lang="tr-TR"/>
        </a:p>
      </dgm:t>
    </dgm:pt>
    <dgm:pt modelId="{95DDC9A3-C1C2-4937-9A20-88E313BDA559}" type="pres">
      <dgm:prSet presAssocID="{6CD6B3E0-25DF-4B74-A2AE-3CEE8516F4E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1A94760-C8AB-4667-A6AD-D88BE8986C98}" type="pres">
      <dgm:prSet presAssocID="{5C994BF5-0D22-449D-8160-1DC86E949CF9}" presName="parentText" presStyleLbl="node1" presStyleIdx="0" presStyleCnt="1" custScaleY="1231930" custLinFactNeighborX="28920" custLinFactNeighborY="-6447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F187247-BA0B-4274-9316-DF667CD751EC}" type="presOf" srcId="{5C994BF5-0D22-449D-8160-1DC86E949CF9}" destId="{D1A94760-C8AB-4667-A6AD-D88BE8986C98}" srcOrd="0" destOrd="0" presId="urn:microsoft.com/office/officeart/2005/8/layout/vList2"/>
    <dgm:cxn modelId="{98EBC37D-78EF-4348-8C58-4516E2609BDF}" srcId="{6CD6B3E0-25DF-4B74-A2AE-3CEE8516F4E7}" destId="{5C994BF5-0D22-449D-8160-1DC86E949CF9}" srcOrd="0" destOrd="0" parTransId="{C543BE05-F04C-4043-94CC-BE767B2B635B}" sibTransId="{F3EBEB59-0957-40D0-9803-CCF4D1DE3406}"/>
    <dgm:cxn modelId="{1C0169F0-F172-4746-96F6-9EAC863D969A}" type="presOf" srcId="{6CD6B3E0-25DF-4B74-A2AE-3CEE8516F4E7}" destId="{95DDC9A3-C1C2-4937-9A20-88E313BDA559}" srcOrd="0" destOrd="0" presId="urn:microsoft.com/office/officeart/2005/8/layout/vList2"/>
    <dgm:cxn modelId="{14039656-9666-443F-8AA2-9C9B1A0D43CF}" type="presParOf" srcId="{95DDC9A3-C1C2-4937-9A20-88E313BDA559}" destId="{D1A94760-C8AB-4667-A6AD-D88BE8986C9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C298F27-9C39-4100-B00D-3C3921BD0F5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11C4873-1725-4808-8F14-95BBA9597A13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tr-TR" sz="4400" b="0" dirty="0">
              <a:latin typeface="Comic Sans MS" panose="030F0702030302020204" pitchFamily="66" charset="0"/>
            </a:rPr>
            <a:t>2. ZORBALIK NEDİR?</a:t>
          </a:r>
          <a:endParaRPr lang="tr-TR" sz="4800" b="0" dirty="0">
            <a:latin typeface="Comic Sans MS" panose="030F0702030302020204" pitchFamily="66" charset="0"/>
          </a:endParaRPr>
        </a:p>
      </dgm:t>
    </dgm:pt>
    <dgm:pt modelId="{31CFDCC8-ADF5-486F-A9DF-9CB3F3E20930}" type="parTrans" cxnId="{0A166BD3-20E3-459E-ADC4-5E10C96CB27A}">
      <dgm:prSet/>
      <dgm:spPr/>
      <dgm:t>
        <a:bodyPr/>
        <a:lstStyle/>
        <a:p>
          <a:endParaRPr lang="tr-TR"/>
        </a:p>
      </dgm:t>
    </dgm:pt>
    <dgm:pt modelId="{15D36473-17E6-48C5-A182-DEB3328192C6}" type="sibTrans" cxnId="{0A166BD3-20E3-459E-ADC4-5E10C96CB27A}">
      <dgm:prSet/>
      <dgm:spPr/>
      <dgm:t>
        <a:bodyPr/>
        <a:lstStyle/>
        <a:p>
          <a:endParaRPr lang="tr-TR"/>
        </a:p>
      </dgm:t>
    </dgm:pt>
    <dgm:pt modelId="{102C2649-3B61-4BB3-B250-8846FF27115E}" type="pres">
      <dgm:prSet presAssocID="{7C298F27-9C39-4100-B00D-3C3921BD0F5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7D9DDAD-C971-4E6C-A76F-6E6564F32842}" type="pres">
      <dgm:prSet presAssocID="{C11C4873-1725-4808-8F14-95BBA9597A13}" presName="parentText" presStyleLbl="node1" presStyleIdx="0" presStyleCnt="1" custLinFactNeighborX="-6688" custLinFactNeighborY="-390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A166BD3-20E3-459E-ADC4-5E10C96CB27A}" srcId="{7C298F27-9C39-4100-B00D-3C3921BD0F55}" destId="{C11C4873-1725-4808-8F14-95BBA9597A13}" srcOrd="0" destOrd="0" parTransId="{31CFDCC8-ADF5-486F-A9DF-9CB3F3E20930}" sibTransId="{15D36473-17E6-48C5-A182-DEB3328192C6}"/>
    <dgm:cxn modelId="{4B0A44A8-5819-48D0-965A-57EFFF523801}" type="presOf" srcId="{C11C4873-1725-4808-8F14-95BBA9597A13}" destId="{B7D9DDAD-C971-4E6C-A76F-6E6564F32842}" srcOrd="0" destOrd="0" presId="urn:microsoft.com/office/officeart/2005/8/layout/vList2"/>
    <dgm:cxn modelId="{FAF992EB-DAA7-494A-9E1B-1A88A26F2D4F}" type="presOf" srcId="{7C298F27-9C39-4100-B00D-3C3921BD0F55}" destId="{102C2649-3B61-4BB3-B250-8846FF27115E}" srcOrd="0" destOrd="0" presId="urn:microsoft.com/office/officeart/2005/8/layout/vList2"/>
    <dgm:cxn modelId="{E444C7D7-26CA-4025-887B-8D86ED1226F0}" type="presParOf" srcId="{102C2649-3B61-4BB3-B250-8846FF27115E}" destId="{B7D9DDAD-C971-4E6C-A76F-6E6564F3284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B89F5EF-65EA-4797-866F-F9232A24314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E8326D5-EDDC-4D7A-866D-427E614D1104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tr-TR" sz="28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rPr>
            <a:t>Zorbalık, güç eşitliğinin olmadığı, süreklilik gösteren zarar verici veya rahatsız edici saldırgan davranışları tanımlamak üzere kullanılır. </a:t>
          </a:r>
        </a:p>
      </dgm:t>
    </dgm:pt>
    <dgm:pt modelId="{5489F29D-36FE-4578-9B34-E601EA39A308}" type="parTrans" cxnId="{86649C90-F469-4B96-BD6C-A2948133488F}">
      <dgm:prSet/>
      <dgm:spPr/>
      <dgm:t>
        <a:bodyPr/>
        <a:lstStyle/>
        <a:p>
          <a:endParaRPr lang="tr-TR"/>
        </a:p>
      </dgm:t>
    </dgm:pt>
    <dgm:pt modelId="{ED90C38A-BC68-42CC-AFB4-F9DAB394041D}" type="sibTrans" cxnId="{86649C90-F469-4B96-BD6C-A2948133488F}">
      <dgm:prSet/>
      <dgm:spPr/>
      <dgm:t>
        <a:bodyPr/>
        <a:lstStyle/>
        <a:p>
          <a:endParaRPr lang="tr-TR"/>
        </a:p>
      </dgm:t>
    </dgm:pt>
    <dgm:pt modelId="{2C5934BB-CCA1-47C5-A146-1D493D773D36}" type="pres">
      <dgm:prSet presAssocID="{3B89F5EF-65EA-4797-866F-F9232A2431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7926605-7FFD-4248-ADE8-C021D6F98FEF}" type="pres">
      <dgm:prSet presAssocID="{FE8326D5-EDDC-4D7A-866D-427E614D1104}" presName="parentText" presStyleLbl="node1" presStyleIdx="0" presStyleCnt="1" custScaleY="842163" custLinFactNeighborX="384" custLinFactNeighborY="-206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2455EB5-83F8-475E-BCC6-2C8A2B0A41AD}" type="presOf" srcId="{3B89F5EF-65EA-4797-866F-F9232A243145}" destId="{2C5934BB-CCA1-47C5-A146-1D493D773D36}" srcOrd="0" destOrd="0" presId="urn:microsoft.com/office/officeart/2005/8/layout/vList2"/>
    <dgm:cxn modelId="{BE187A82-7BDE-4D3F-87FB-14986232B2D5}" type="presOf" srcId="{FE8326D5-EDDC-4D7A-866D-427E614D1104}" destId="{17926605-7FFD-4248-ADE8-C021D6F98FEF}" srcOrd="0" destOrd="0" presId="urn:microsoft.com/office/officeart/2005/8/layout/vList2"/>
    <dgm:cxn modelId="{86649C90-F469-4B96-BD6C-A2948133488F}" srcId="{3B89F5EF-65EA-4797-866F-F9232A243145}" destId="{FE8326D5-EDDC-4D7A-866D-427E614D1104}" srcOrd="0" destOrd="0" parTransId="{5489F29D-36FE-4578-9B34-E601EA39A308}" sibTransId="{ED90C38A-BC68-42CC-AFB4-F9DAB394041D}"/>
    <dgm:cxn modelId="{16BBE8B4-9342-46C3-AA04-3366436E631F}" type="presParOf" srcId="{2C5934BB-CCA1-47C5-A146-1D493D773D36}" destId="{17926605-7FFD-4248-ADE8-C021D6F98FE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29B1533-1172-4554-B3C7-7F63AB0058E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8A8557F-1EB8-4C0A-9F50-FDFEFCC478B2}">
      <dgm:prSet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tr-TR" sz="3600" b="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rPr>
            <a:t>3.</a:t>
          </a:r>
          <a:r>
            <a:rPr lang="en-GB" sz="3600" b="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rPr>
            <a:t>AKRAN ZORBALIĞI </a:t>
          </a:r>
          <a:endParaRPr lang="tr-TR" sz="3600" b="0" dirty="0">
            <a:solidFill>
              <a:schemeClr val="accent1">
                <a:lumMod val="50000"/>
              </a:schemeClr>
            </a:solidFill>
            <a:latin typeface="Comic Sans MS" panose="030F0702030302020204" pitchFamily="66" charset="0"/>
          </a:endParaRPr>
        </a:p>
      </dgm:t>
    </dgm:pt>
    <dgm:pt modelId="{F71DFEEC-D062-4ACA-9F10-8DA6547583A4}" type="parTrans" cxnId="{0D187A93-6F9B-4765-B36C-F5FC1F888222}">
      <dgm:prSet/>
      <dgm:spPr/>
      <dgm:t>
        <a:bodyPr/>
        <a:lstStyle/>
        <a:p>
          <a:endParaRPr lang="tr-TR"/>
        </a:p>
      </dgm:t>
    </dgm:pt>
    <dgm:pt modelId="{4B3A5DBF-6615-42F3-AA99-216191D28DEE}" type="sibTrans" cxnId="{0D187A93-6F9B-4765-B36C-F5FC1F888222}">
      <dgm:prSet/>
      <dgm:spPr/>
      <dgm:t>
        <a:bodyPr/>
        <a:lstStyle/>
        <a:p>
          <a:endParaRPr lang="tr-TR"/>
        </a:p>
      </dgm:t>
    </dgm:pt>
    <dgm:pt modelId="{F11D5A23-AA81-4486-808D-193278D68C22}" type="pres">
      <dgm:prSet presAssocID="{E29B1533-1172-4554-B3C7-7F63AB0058E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FD9F07A-FA6E-4A74-B84E-A51168495181}" type="pres">
      <dgm:prSet presAssocID="{78A8557F-1EB8-4C0A-9F50-FDFEFCC478B2}" presName="parentText" presStyleLbl="node1" presStyleIdx="0" presStyleCnt="1" custScaleY="248038" custLinFactNeighborY="-930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D187A93-6F9B-4765-B36C-F5FC1F888222}" srcId="{E29B1533-1172-4554-B3C7-7F63AB0058E6}" destId="{78A8557F-1EB8-4C0A-9F50-FDFEFCC478B2}" srcOrd="0" destOrd="0" parTransId="{F71DFEEC-D062-4ACA-9F10-8DA6547583A4}" sibTransId="{4B3A5DBF-6615-42F3-AA99-216191D28DEE}"/>
    <dgm:cxn modelId="{64943DB6-ACF8-455F-8083-14AB0359F47D}" type="presOf" srcId="{E29B1533-1172-4554-B3C7-7F63AB0058E6}" destId="{F11D5A23-AA81-4486-808D-193278D68C22}" srcOrd="0" destOrd="0" presId="urn:microsoft.com/office/officeart/2005/8/layout/vList2"/>
    <dgm:cxn modelId="{8A38F5C4-E6CE-44CE-B5C2-B3352CDCF3AA}" type="presOf" srcId="{78A8557F-1EB8-4C0A-9F50-FDFEFCC478B2}" destId="{8FD9F07A-FA6E-4A74-B84E-A51168495181}" srcOrd="0" destOrd="0" presId="urn:microsoft.com/office/officeart/2005/8/layout/vList2"/>
    <dgm:cxn modelId="{A841E028-B94E-4ED5-B1C7-099B959DA34C}" type="presParOf" srcId="{F11D5A23-AA81-4486-808D-193278D68C22}" destId="{8FD9F07A-FA6E-4A74-B84E-A5116849518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565FC20-1235-41E5-A8C2-AF7C30DA41C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A780771-9400-4812-BE61-38C48C6643E0}" type="pres">
      <dgm:prSet presAssocID="{9565FC20-1235-41E5-A8C2-AF7C30DA41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</dgm:ptLst>
  <dgm:cxnLst>
    <dgm:cxn modelId="{2B0A1AC7-2671-47E8-BDAD-78363486C78F}" type="presOf" srcId="{9565FC20-1235-41E5-A8C2-AF7C30DA41CE}" destId="{EA780771-9400-4812-BE61-38C48C6643E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83347AE-B7A7-4E57-A983-2E57EA78FB4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100E7A4-57C6-4CF8-8B1F-6A92CEFDE2A2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tr-TR" sz="3200" b="0" i="0" dirty="0">
              <a:latin typeface="Comic Sans MS" panose="030F0702030302020204" pitchFamily="66" charset="0"/>
            </a:rPr>
            <a:t>3.1.Fiziksel Zorbalık/Şiddet</a:t>
          </a:r>
        </a:p>
      </dgm:t>
    </dgm:pt>
    <dgm:pt modelId="{0994A1C1-F24C-4393-B01E-6ED986E8BC78}" type="parTrans" cxnId="{90BAC239-4B2B-4CF5-9D6C-41E841ABAC6F}">
      <dgm:prSet/>
      <dgm:spPr/>
      <dgm:t>
        <a:bodyPr/>
        <a:lstStyle/>
        <a:p>
          <a:endParaRPr lang="tr-TR"/>
        </a:p>
      </dgm:t>
    </dgm:pt>
    <dgm:pt modelId="{F929E65A-E812-4C90-BC58-D8701CADE340}" type="sibTrans" cxnId="{90BAC239-4B2B-4CF5-9D6C-41E841ABAC6F}">
      <dgm:prSet/>
      <dgm:spPr/>
      <dgm:t>
        <a:bodyPr/>
        <a:lstStyle/>
        <a:p>
          <a:endParaRPr lang="tr-TR"/>
        </a:p>
      </dgm:t>
    </dgm:pt>
    <dgm:pt modelId="{677E1A66-61C0-44A9-BD1A-A352C1D14974}" type="pres">
      <dgm:prSet presAssocID="{983347AE-B7A7-4E57-A983-2E57EA78FB4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061E707-B167-4814-80FA-EA4E25805DFB}" type="pres">
      <dgm:prSet presAssocID="{D100E7A4-57C6-4CF8-8B1F-6A92CEFDE2A2}" presName="parentText" presStyleLbl="node1" presStyleIdx="0" presStyleCnt="1" custLinFactNeighborY="644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0BAC239-4B2B-4CF5-9D6C-41E841ABAC6F}" srcId="{983347AE-B7A7-4E57-A983-2E57EA78FB41}" destId="{D100E7A4-57C6-4CF8-8B1F-6A92CEFDE2A2}" srcOrd="0" destOrd="0" parTransId="{0994A1C1-F24C-4393-B01E-6ED986E8BC78}" sibTransId="{F929E65A-E812-4C90-BC58-D8701CADE340}"/>
    <dgm:cxn modelId="{9870DA51-2352-4D07-83B6-E7515DBFDAAC}" type="presOf" srcId="{983347AE-B7A7-4E57-A983-2E57EA78FB41}" destId="{677E1A66-61C0-44A9-BD1A-A352C1D14974}" srcOrd="0" destOrd="0" presId="urn:microsoft.com/office/officeart/2005/8/layout/vList2"/>
    <dgm:cxn modelId="{9DDDE8E5-702F-469F-896A-1BF923F2F8AA}" type="presOf" srcId="{D100E7A4-57C6-4CF8-8B1F-6A92CEFDE2A2}" destId="{C061E707-B167-4814-80FA-EA4E25805DFB}" srcOrd="0" destOrd="0" presId="urn:microsoft.com/office/officeart/2005/8/layout/vList2"/>
    <dgm:cxn modelId="{7EA82EA1-23F6-4325-820D-05973A994389}" type="presParOf" srcId="{677E1A66-61C0-44A9-BD1A-A352C1D14974}" destId="{C061E707-B167-4814-80FA-EA4E25805DF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D8956D-9F99-4D4B-A736-08819969A799}">
      <dsp:nvSpPr>
        <dsp:cNvPr id="0" name=""/>
        <dsp:cNvSpPr/>
      </dsp:nvSpPr>
      <dsp:spPr>
        <a:xfrm>
          <a:off x="2180745" y="334603"/>
          <a:ext cx="5719097" cy="685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b" anchorCtr="0">
          <a:noAutofit/>
        </a:bodyPr>
        <a:lstStyle/>
        <a:p>
          <a:pPr lvl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kern="1200" dirty="0">
              <a:solidFill>
                <a:schemeClr val="tx2"/>
              </a:solidFill>
              <a:latin typeface="Comic Sans MS" pitchFamily="66" charset="0"/>
            </a:rPr>
            <a:t>Sunum Planı</a:t>
          </a:r>
        </a:p>
      </dsp:txBody>
      <dsp:txXfrm>
        <a:off x="2180745" y="334603"/>
        <a:ext cx="5719097" cy="685130"/>
      </dsp:txXfrm>
    </dsp:sp>
    <dsp:sp modelId="{88DED208-DC28-47AF-AAA6-FC9B17264974}">
      <dsp:nvSpPr>
        <dsp:cNvPr id="0" name=""/>
        <dsp:cNvSpPr/>
      </dsp:nvSpPr>
      <dsp:spPr>
        <a:xfrm>
          <a:off x="541420" y="823052"/>
          <a:ext cx="1092146" cy="18202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EFC8231-A66F-415F-B8B9-544366B75552}">
      <dsp:nvSpPr>
        <dsp:cNvPr id="0" name=""/>
        <dsp:cNvSpPr/>
      </dsp:nvSpPr>
      <dsp:spPr>
        <a:xfrm>
          <a:off x="1697274" y="823052"/>
          <a:ext cx="1092146" cy="18202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152D038-510F-4C04-867B-1D5BABBECB8C}">
      <dsp:nvSpPr>
        <dsp:cNvPr id="0" name=""/>
        <dsp:cNvSpPr/>
      </dsp:nvSpPr>
      <dsp:spPr>
        <a:xfrm>
          <a:off x="2853129" y="823052"/>
          <a:ext cx="1092146" cy="18202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3D3D023-5152-4ED8-A83C-5E5CD26667A6}">
      <dsp:nvSpPr>
        <dsp:cNvPr id="0" name=""/>
        <dsp:cNvSpPr/>
      </dsp:nvSpPr>
      <dsp:spPr>
        <a:xfrm>
          <a:off x="4008983" y="823052"/>
          <a:ext cx="1092146" cy="18202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E9F8158-9804-45C7-8A3C-FD1B1D6C4964}">
      <dsp:nvSpPr>
        <dsp:cNvPr id="0" name=""/>
        <dsp:cNvSpPr/>
      </dsp:nvSpPr>
      <dsp:spPr>
        <a:xfrm>
          <a:off x="5164838" y="823052"/>
          <a:ext cx="1092146" cy="18202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9D50CB7-7619-480E-8E58-C0836F515F69}">
      <dsp:nvSpPr>
        <dsp:cNvPr id="0" name=""/>
        <dsp:cNvSpPr/>
      </dsp:nvSpPr>
      <dsp:spPr>
        <a:xfrm>
          <a:off x="6320693" y="823052"/>
          <a:ext cx="1092146" cy="18202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936FAB0-0EED-4A8D-8A4A-30B0AD3E5106}">
      <dsp:nvSpPr>
        <dsp:cNvPr id="0" name=""/>
        <dsp:cNvSpPr/>
      </dsp:nvSpPr>
      <dsp:spPr>
        <a:xfrm>
          <a:off x="7476547" y="823052"/>
          <a:ext cx="1092146" cy="18202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C0A317-B09F-494C-8DB5-F01A3D347064}">
      <dsp:nvSpPr>
        <dsp:cNvPr id="0" name=""/>
        <dsp:cNvSpPr/>
      </dsp:nvSpPr>
      <dsp:spPr>
        <a:xfrm>
          <a:off x="0" y="174042"/>
          <a:ext cx="6489153" cy="904921"/>
        </a:xfrm>
        <a:prstGeom prst="roundRect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0" kern="1200" dirty="0">
              <a:latin typeface="Comic Sans MS" panose="030F0702030302020204" pitchFamily="66" charset="0"/>
            </a:rPr>
            <a:t>3.2. Sözel Zorbalık/Şiddet</a:t>
          </a:r>
        </a:p>
      </dsp:txBody>
      <dsp:txXfrm>
        <a:off x="44175" y="218217"/>
        <a:ext cx="6400803" cy="81657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1089D7-1D11-432A-AD3C-BB02EA037DC2}">
      <dsp:nvSpPr>
        <dsp:cNvPr id="0" name=""/>
        <dsp:cNvSpPr/>
      </dsp:nvSpPr>
      <dsp:spPr>
        <a:xfrm>
          <a:off x="0" y="298487"/>
          <a:ext cx="9034818" cy="1407642"/>
        </a:xfrm>
        <a:prstGeom prst="roundRect">
          <a:avLst/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0" kern="12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rPr>
            <a:t>4. ŞİDDETİN-ZORBALIĞIN EN SIK YAŞANDIĞI YERLER </a:t>
          </a:r>
        </a:p>
      </dsp:txBody>
      <dsp:txXfrm>
        <a:off x="68715" y="367202"/>
        <a:ext cx="8897388" cy="127021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4F8CE6-EABE-4520-830D-09763F90AE6A}">
      <dsp:nvSpPr>
        <dsp:cNvPr id="0" name=""/>
        <dsp:cNvSpPr/>
      </dsp:nvSpPr>
      <dsp:spPr>
        <a:xfrm>
          <a:off x="0" y="7482"/>
          <a:ext cx="10998958" cy="898560"/>
        </a:xfrm>
        <a:prstGeom prst="roundRect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0" kern="1200" dirty="0">
              <a:latin typeface="Comic Sans MS" panose="030F0702030302020204" pitchFamily="66" charset="0"/>
            </a:rPr>
            <a:t>5. ŞİDDETE-ZORBALIĞA MARUZ KALANLARIN HİSSETTİKLERİ</a:t>
          </a:r>
        </a:p>
      </dsp:txBody>
      <dsp:txXfrm>
        <a:off x="43864" y="51346"/>
        <a:ext cx="10911230" cy="8108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F7E42F-6405-44FD-87E3-941A6E988FB7}">
      <dsp:nvSpPr>
        <dsp:cNvPr id="0" name=""/>
        <dsp:cNvSpPr/>
      </dsp:nvSpPr>
      <dsp:spPr>
        <a:xfrm>
          <a:off x="0" y="248164"/>
          <a:ext cx="9144000" cy="1158300"/>
        </a:xfrm>
        <a:prstGeom prst="roundRect">
          <a:avLst/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b="0" kern="1200" dirty="0">
              <a:solidFill>
                <a:schemeClr val="accent2"/>
              </a:solidFill>
              <a:latin typeface="Comic Sans MS" panose="030F0702030302020204" pitchFamily="66" charset="0"/>
            </a:rPr>
            <a:t>ŞİDDET VE AKRAN ZORBALIĞI</a:t>
          </a:r>
        </a:p>
      </dsp:txBody>
      <dsp:txXfrm>
        <a:off x="56544" y="304708"/>
        <a:ext cx="9030912" cy="10452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8825DD-BF31-41B7-8EF4-7C86DB398AC1}">
      <dsp:nvSpPr>
        <dsp:cNvPr id="0" name=""/>
        <dsp:cNvSpPr/>
      </dsp:nvSpPr>
      <dsp:spPr>
        <a:xfrm>
          <a:off x="0" y="0"/>
          <a:ext cx="7592691" cy="1159716"/>
        </a:xfrm>
        <a:prstGeom prst="roundRect">
          <a:avLst/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b="1" kern="1200" dirty="0">
              <a:solidFill>
                <a:schemeClr val="bg1"/>
              </a:solidFill>
              <a:latin typeface="Comic Sans MS" panose="030F0702030302020204" pitchFamily="66" charset="0"/>
            </a:rPr>
            <a:t>1.ŞİDDET NEDİR?</a:t>
          </a:r>
          <a:endParaRPr lang="tr-TR" sz="4800" kern="1200" dirty="0">
            <a:solidFill>
              <a:schemeClr val="bg1"/>
            </a:solidFill>
            <a:latin typeface="Comic Sans MS" panose="030F0702030302020204" pitchFamily="66" charset="0"/>
          </a:endParaRPr>
        </a:p>
      </dsp:txBody>
      <dsp:txXfrm>
        <a:off x="56613" y="56613"/>
        <a:ext cx="7479465" cy="10464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A94760-C8AB-4667-A6AD-D88BE8986C98}">
      <dsp:nvSpPr>
        <dsp:cNvPr id="0" name=""/>
        <dsp:cNvSpPr/>
      </dsp:nvSpPr>
      <dsp:spPr>
        <a:xfrm>
          <a:off x="0" y="0"/>
          <a:ext cx="7739274" cy="4463846"/>
        </a:xfrm>
        <a:prstGeom prst="roundRect">
          <a:avLst/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0" i="1" u="sng" kern="12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rPr>
            <a:t>Şiddet</a:t>
          </a:r>
          <a:r>
            <a:rPr lang="tr-TR" sz="3200" b="0" kern="12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rPr>
            <a:t>, güç ve baskı uygulayarak insanların bedensel veya ruhsal açıdan zarar görmesine neden olan bireysel veya toplu hareketlerin tümüdür.</a:t>
          </a:r>
        </a:p>
      </dsp:txBody>
      <dsp:txXfrm>
        <a:off x="217907" y="217907"/>
        <a:ext cx="7303460" cy="40280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D9DDAD-C971-4E6C-A76F-6E6564F32842}">
      <dsp:nvSpPr>
        <dsp:cNvPr id="0" name=""/>
        <dsp:cNvSpPr/>
      </dsp:nvSpPr>
      <dsp:spPr>
        <a:xfrm>
          <a:off x="0" y="110088"/>
          <a:ext cx="7451677" cy="1216800"/>
        </a:xfrm>
        <a:prstGeom prst="roundRect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b="0" kern="1200" dirty="0">
              <a:latin typeface="Comic Sans MS" panose="030F0702030302020204" pitchFamily="66" charset="0"/>
            </a:rPr>
            <a:t>2. ZORBALIK NEDİR?</a:t>
          </a:r>
          <a:endParaRPr lang="tr-TR" sz="4800" b="0" kern="1200" dirty="0">
            <a:latin typeface="Comic Sans MS" panose="030F0702030302020204" pitchFamily="66" charset="0"/>
          </a:endParaRPr>
        </a:p>
      </dsp:txBody>
      <dsp:txXfrm>
        <a:off x="59399" y="169487"/>
        <a:ext cx="7332879" cy="10980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26605-7FFD-4248-ADE8-C021D6F98FEF}">
      <dsp:nvSpPr>
        <dsp:cNvPr id="0" name=""/>
        <dsp:cNvSpPr/>
      </dsp:nvSpPr>
      <dsp:spPr>
        <a:xfrm>
          <a:off x="0" y="441544"/>
          <a:ext cx="6646460" cy="2756231"/>
        </a:xfrm>
        <a:prstGeom prst="roundRect">
          <a:avLst/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rPr>
            <a:t>Zorbalık, güç eşitliğinin olmadığı, süreklilik gösteren zarar verici veya rahatsız edici saldırgan davranışları tanımlamak üzere kullanılır. </a:t>
          </a:r>
        </a:p>
      </dsp:txBody>
      <dsp:txXfrm>
        <a:off x="134548" y="576092"/>
        <a:ext cx="6377364" cy="248713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9F07A-FA6E-4A74-B84E-A51168495181}">
      <dsp:nvSpPr>
        <dsp:cNvPr id="0" name=""/>
        <dsp:cNvSpPr/>
      </dsp:nvSpPr>
      <dsp:spPr>
        <a:xfrm>
          <a:off x="0" y="0"/>
          <a:ext cx="6769290" cy="984770"/>
        </a:xfrm>
        <a:prstGeom prst="roundRect">
          <a:avLst/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0" kern="12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rPr>
            <a:t>3.</a:t>
          </a:r>
          <a:r>
            <a:rPr lang="en-GB" sz="3600" b="0" kern="12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rPr>
            <a:t>AKRAN ZORBALIĞI </a:t>
          </a:r>
          <a:endParaRPr lang="tr-TR" sz="3600" b="0" kern="1200" dirty="0">
            <a:solidFill>
              <a:schemeClr val="accent1">
                <a:lumMod val="50000"/>
              </a:schemeClr>
            </a:solidFill>
            <a:latin typeface="Comic Sans MS" panose="030F0702030302020204" pitchFamily="66" charset="0"/>
          </a:endParaRPr>
        </a:p>
      </dsp:txBody>
      <dsp:txXfrm>
        <a:off x="48073" y="48073"/>
        <a:ext cx="6673144" cy="88862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1E707-B167-4814-80FA-EA4E25805DFB}">
      <dsp:nvSpPr>
        <dsp:cNvPr id="0" name=""/>
        <dsp:cNvSpPr/>
      </dsp:nvSpPr>
      <dsp:spPr>
        <a:xfrm>
          <a:off x="0" y="13066"/>
          <a:ext cx="6282210" cy="1160640"/>
        </a:xfrm>
        <a:prstGeom prst="roundRect">
          <a:avLst/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0" i="0" kern="1200" dirty="0">
              <a:latin typeface="Comic Sans MS" panose="030F0702030302020204" pitchFamily="66" charset="0"/>
            </a:rPr>
            <a:t>3.1.Fiziksel Zorbalık/Şiddet</a:t>
          </a:r>
        </a:p>
      </dsp:txBody>
      <dsp:txXfrm>
        <a:off x="56658" y="69724"/>
        <a:ext cx="6168894" cy="10473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151F5-476D-4E96-BF1A-C2D1EDA01D37}" type="datetimeFigureOut">
              <a:rPr lang="tr-TR" smtClean="0"/>
              <a:pPr/>
              <a:t>24.03.2024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137535-E517-421E-929A-1879AEB14823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520BF-8E9E-4990-ADBA-DFD661C9390A}" type="datetimeFigureOut">
              <a:rPr lang="tr-TR" smtClean="0"/>
              <a:pPr/>
              <a:t>24.03.2024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FAA00-4386-4F0F-8EB1-091C334339F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679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D0913-9E8E-4053-A609-418B40F282AB}" type="slidenum">
              <a:rPr lang="tr-TR" smtClean="0"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0455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FFFFFF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buClr>
                <a:srgbClr val="FFFFFF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buClr>
                <a:srgbClr val="FFFFFF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buClr>
                <a:srgbClr val="FFFFFF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buClr>
                <a:srgbClr val="FFFFFF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100000"/>
              </a:lnSpc>
              <a:buClr>
                <a:srgbClr val="000000"/>
              </a:buClr>
            </a:pPr>
            <a:fld id="{94FB993D-9292-4478-A3AD-2567465ED6B7}" type="slidenum">
              <a:rPr lang="en-GB" altLang="tr-TR">
                <a:solidFill>
                  <a:srgbClr val="000000"/>
                </a:solidFill>
              </a:rPr>
              <a:pPr>
                <a:lnSpc>
                  <a:spcPct val="100000"/>
                </a:lnSpc>
                <a:buClr>
                  <a:srgbClr val="000000"/>
                </a:buClr>
              </a:pPr>
              <a:t>7</a:t>
            </a:fld>
            <a:endParaRPr lang="en-GB" altLang="tr-TR" dirty="0">
              <a:solidFill>
                <a:srgbClr val="000000"/>
              </a:solidFill>
            </a:endParaRPr>
          </a:p>
        </p:txBody>
      </p:sp>
      <p:sp>
        <p:nvSpPr>
          <p:cNvPr id="11267" name="Text Box 1"/>
          <p:cNvSpPr txBox="1">
            <a:spLocks noChangeArrowheads="1"/>
          </p:cNvSpPr>
          <p:nvPr/>
        </p:nvSpPr>
        <p:spPr bwMode="auto">
          <a:xfrm>
            <a:off x="1132946" y="744498"/>
            <a:ext cx="4531783" cy="37224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buClr>
                <a:srgbClr val="FFFFFF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3000"/>
              </a:lnSpc>
              <a:buClr>
                <a:srgbClr val="FFFFFF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3000"/>
              </a:lnSpc>
              <a:buClr>
                <a:srgbClr val="FFFFFF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3000"/>
              </a:lnSpc>
              <a:buClr>
                <a:srgbClr val="FFFFFF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3000"/>
              </a:lnSpc>
              <a:buClr>
                <a:srgbClr val="FFFFFF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panose="020B0604020202020204" pitchFamily="34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endParaRPr lang="tr-TR" altLang="tr-TR" dirty="0"/>
          </a:p>
        </p:txBody>
      </p:sp>
      <p:sp>
        <p:nvSpPr>
          <p:cNvPr id="1126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79768" y="4715153"/>
            <a:ext cx="5438140" cy="44669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39182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dirty="0"/>
          </a:p>
        </p:txBody>
      </p:sp>
      <p:sp>
        <p:nvSpPr>
          <p:cNvPr id="8397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96609A6-C5D1-4DE7-8C04-DE4F05298A07}" type="slidenum">
              <a:rPr lang="tr-TR" altLang="tr-TR"/>
              <a:pPr eaLnBrk="1" hangingPunct="1"/>
              <a:t>9</a:t>
            </a:fld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613483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dirty="0"/>
          </a:p>
        </p:txBody>
      </p:sp>
      <p:sp>
        <p:nvSpPr>
          <p:cNvPr id="8499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57471EB-63D1-4FED-B92E-E80297A79F3C}" type="slidenum">
              <a:rPr lang="tr-TR" altLang="tr-TR"/>
              <a:pPr eaLnBrk="1" hangingPunct="1"/>
              <a:t>10</a:t>
            </a:fld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347115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FAA00-4386-4F0F-8EB1-091C334339FC}" type="slidenum">
              <a:rPr lang="tr-TR" smtClean="0"/>
              <a:pPr/>
              <a:t>11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662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13BA-4C3B-4CAF-9C42-D16CF7168D6B}" type="datetimeFigureOut">
              <a:rPr lang="tr-TR" smtClean="0"/>
              <a:pPr/>
              <a:t>24.03.2024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68B-32B1-4721-B25A-137CBA6936D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6643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13BA-4C3B-4CAF-9C42-D16CF7168D6B}" type="datetimeFigureOut">
              <a:rPr lang="tr-TR" smtClean="0"/>
              <a:pPr/>
              <a:t>24.03.2024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68B-32B1-4721-B25A-137CBA6936D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4557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13BA-4C3B-4CAF-9C42-D16CF7168D6B}" type="datetimeFigureOut">
              <a:rPr lang="tr-TR" smtClean="0"/>
              <a:pPr/>
              <a:t>24.03.2024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68B-32B1-4721-B25A-137CBA6936D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3501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13BA-4C3B-4CAF-9C42-D16CF7168D6B}" type="datetimeFigureOut">
              <a:rPr lang="tr-TR" smtClean="0"/>
              <a:pPr/>
              <a:t>24.03.2024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68B-32B1-4721-B25A-137CBA6936D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2042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13BA-4C3B-4CAF-9C42-D16CF7168D6B}" type="datetimeFigureOut">
              <a:rPr lang="tr-TR" smtClean="0"/>
              <a:pPr/>
              <a:t>24.03.2024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68B-32B1-4721-B25A-137CBA6936D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5516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13BA-4C3B-4CAF-9C42-D16CF7168D6B}" type="datetimeFigureOut">
              <a:rPr lang="tr-TR" smtClean="0"/>
              <a:pPr/>
              <a:t>24.03.2024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68B-32B1-4721-B25A-137CBA6936D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211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13BA-4C3B-4CAF-9C42-D16CF7168D6B}" type="datetimeFigureOut">
              <a:rPr lang="tr-TR" smtClean="0"/>
              <a:pPr/>
              <a:t>24.03.2024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68B-32B1-4721-B25A-137CBA6936D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89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13BA-4C3B-4CAF-9C42-D16CF7168D6B}" type="datetimeFigureOut">
              <a:rPr lang="tr-TR" smtClean="0"/>
              <a:pPr/>
              <a:t>24.03.2024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68B-32B1-4721-B25A-137CBA6936D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540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13BA-4C3B-4CAF-9C42-D16CF7168D6B}" type="datetimeFigureOut">
              <a:rPr lang="tr-TR" smtClean="0"/>
              <a:pPr/>
              <a:t>24.03.2024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68B-32B1-4721-B25A-137CBA6936D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8964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13BA-4C3B-4CAF-9C42-D16CF7168D6B}" type="datetimeFigureOut">
              <a:rPr lang="tr-TR" smtClean="0"/>
              <a:pPr/>
              <a:t>24.03.2024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68B-32B1-4721-B25A-137CBA6936D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297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13BA-4C3B-4CAF-9C42-D16CF7168D6B}" type="datetimeFigureOut">
              <a:rPr lang="tr-TR" smtClean="0"/>
              <a:pPr/>
              <a:t>24.03.2024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668B-32B1-4721-B25A-137CBA6936D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789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13BA-4C3B-4CAF-9C42-D16CF7168D6B}" type="datetimeFigureOut">
              <a:rPr lang="tr-TR" smtClean="0"/>
              <a:pPr/>
              <a:t>24.03.2024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B668B-32B1-4721-B25A-137CBA6936D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078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16.jpe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image" Target="../media/image18.jpeg"/><Relationship Id="rId7" Type="http://schemas.openxmlformats.org/officeDocument/2006/relationships/diagramData" Target="../diagrams/data12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11" Type="http://schemas.microsoft.com/office/2007/relationships/diagramDrawing" Target="../diagrams/drawing12.xml"/><Relationship Id="rId5" Type="http://schemas.openxmlformats.org/officeDocument/2006/relationships/hyperlink" Target="http://images.google.com.tr/imgres?imgurl=http://www.analitikpsikoloji.com/mynet_resimlerim/depresyon.gif&amp;imgrefurl=http://www.analitikpsikoloji.com/ek/&amp;h=145&amp;w=150&amp;sz=16&amp;tbnid=cltr5_qVElbyfM:&amp;tbnh=87&amp;tbnw=90&amp;hl=tr&amp;start=6&amp;prev=/images?q=su%C3%A7luluk&amp;svnum=10&amp;hl=tr&amp;lr=" TargetMode="External"/><Relationship Id="rId10" Type="http://schemas.openxmlformats.org/officeDocument/2006/relationships/diagramColors" Target="../diagrams/colors12.xml"/><Relationship Id="rId4" Type="http://schemas.openxmlformats.org/officeDocument/2006/relationships/image" Target="../media/image19.jpeg"/><Relationship Id="rId9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7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image" Target="../media/image2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13" Type="http://schemas.openxmlformats.org/officeDocument/2006/relationships/image" Target="../media/image10.jpe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253262" y="374383"/>
            <a:ext cx="9915181" cy="150900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8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OKULDA ŞİDDET VE AKRAN ZORBALIĞI </a:t>
            </a:r>
          </a:p>
        </p:txBody>
      </p:sp>
      <p:sp>
        <p:nvSpPr>
          <p:cNvPr id="6" name="5 Yuvarlatılmış Dikdörtgen"/>
          <p:cNvSpPr/>
          <p:nvPr/>
        </p:nvSpPr>
        <p:spPr>
          <a:xfrm>
            <a:off x="2916865" y="2074891"/>
            <a:ext cx="6358270" cy="27082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ADNAN MENDERES </a:t>
            </a:r>
            <a:r>
              <a:rPr lang="tr-TR" sz="4000" dirty="0">
                <a:solidFill>
                  <a:schemeClr val="bg1"/>
                </a:solidFill>
                <a:latin typeface="Comic Sans MS" panose="030F0702030302020204" pitchFamily="66" charset="0"/>
              </a:rPr>
              <a:t>ORTAOKULU</a:t>
            </a:r>
          </a:p>
          <a:p>
            <a:pPr algn="ctr"/>
            <a:r>
              <a:rPr lang="tr-TR" sz="4000" dirty="0">
                <a:solidFill>
                  <a:schemeClr val="bg1"/>
                </a:solidFill>
                <a:latin typeface="Comic Sans MS" panose="030F0702030302020204" pitchFamily="66" charset="0"/>
              </a:rPr>
              <a:t>REHBERLİK SERVİSİ</a:t>
            </a:r>
          </a:p>
        </p:txBody>
      </p:sp>
      <p:sp>
        <p:nvSpPr>
          <p:cNvPr id="5" name="Yuvarlatılmış Dikdörtgen 3">
            <a:extLst>
              <a:ext uri="{FF2B5EF4-FFF2-40B4-BE49-F238E27FC236}">
                <a16:creationId xmlns:a16="http://schemas.microsoft.com/office/drawing/2014/main" id="{51DFBB05-7312-4C10-ADE1-C4D873EAA5F1}"/>
              </a:ext>
            </a:extLst>
          </p:cNvPr>
          <p:cNvSpPr/>
          <p:nvPr/>
        </p:nvSpPr>
        <p:spPr>
          <a:xfrm>
            <a:off x="1897039" y="4974609"/>
            <a:ext cx="8475260" cy="150900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8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MEHMET EMİNOĞLU</a:t>
            </a:r>
          </a:p>
        </p:txBody>
      </p:sp>
      <p:pic>
        <p:nvPicPr>
          <p:cNvPr id="7" name="il_fi" descr="http://www.altindagram.gov.tr/UserFiles/haberfoto/ViolenceSchool_en-Lottein_schools_III_small-1%5b1%5d.jpg">
            <a:extLst>
              <a:ext uri="{FF2B5EF4-FFF2-40B4-BE49-F238E27FC236}">
                <a16:creationId xmlns:a16="http://schemas.microsoft.com/office/drawing/2014/main" id="{4C25C18D-8D43-4E65-AB3E-840FA5E9FC53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8269" y="2074890"/>
            <a:ext cx="1753737" cy="27082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4" descr="http://kaanalgul.files.wordpress.com/2011/10/sanal-zorbalik-felaketleri-13181581.jpeg">
            <a:extLst>
              <a:ext uri="{FF2B5EF4-FFF2-40B4-BE49-F238E27FC236}">
                <a16:creationId xmlns:a16="http://schemas.microsoft.com/office/drawing/2014/main" id="{F21DB973-0836-439E-A9AE-5EC54F005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7912" y="2074890"/>
            <a:ext cx="2660754" cy="22061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5302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59729638"/>
              </p:ext>
            </p:extLst>
          </p:nvPr>
        </p:nvGraphicFramePr>
        <p:xfrm>
          <a:off x="2791325" y="168442"/>
          <a:ext cx="6489153" cy="1237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098" name="Picture 2" descr="http://img.anneboyutu.com/imgArticle/big/2764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461" y="2274149"/>
            <a:ext cx="4502756" cy="345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59162" y="1899998"/>
            <a:ext cx="4194135" cy="448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36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3"/>
          <a:srcRect t="1369" b="1"/>
          <a:stretch/>
        </p:blipFill>
        <p:spPr>
          <a:xfrm>
            <a:off x="7754919" y="1795705"/>
            <a:ext cx="3733504" cy="3910149"/>
          </a:xfrm>
          <a:prstGeom prst="rect">
            <a:avLst/>
          </a:prstGeom>
        </p:spPr>
      </p:pic>
      <p:sp>
        <p:nvSpPr>
          <p:cNvPr id="6" name="Yuvarlatılmış Dikdörtgen 5"/>
          <p:cNvSpPr/>
          <p:nvPr/>
        </p:nvSpPr>
        <p:spPr>
          <a:xfrm>
            <a:off x="2638716" y="497657"/>
            <a:ext cx="6914567" cy="72417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3600" dirty="0">
                <a:latin typeface="Comic Sans MS" panose="030F0702030302020204" pitchFamily="66" charset="0"/>
              </a:rPr>
              <a:t>3.3 Duygusal Zorbalık/Şiddet</a:t>
            </a: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0514" y="1865395"/>
            <a:ext cx="5765139" cy="3770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84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31699" y="3028177"/>
            <a:ext cx="5784112" cy="206065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tr-TR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Okulun içindeki zorbalık, okuldaki “bahçede” ,“koridorlarda”, “sınıfın içinde” ve “tuvaletlerde” dir.  </a:t>
            </a: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4291020649"/>
              </p:ext>
            </p:extLst>
          </p:nvPr>
        </p:nvGraphicFramePr>
        <p:xfrm>
          <a:off x="2006221" y="218364"/>
          <a:ext cx="9034818" cy="1706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Resim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0042" y="2675441"/>
            <a:ext cx="4149188" cy="276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07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B771-E418-4F4A-B7EC-5F7B1BE5ED12}" type="slidenum">
              <a:rPr lang="tr-TR" altLang="tr-TR"/>
              <a:pPr/>
              <a:t>13</a:t>
            </a:fld>
            <a:endParaRPr lang="tr-TR" altLang="tr-TR" dirty="0"/>
          </a:p>
        </p:txBody>
      </p:sp>
      <p:pic>
        <p:nvPicPr>
          <p:cNvPr id="36868" name="Picture 4" descr="2113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0049" y="4785339"/>
            <a:ext cx="1650326" cy="18273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69" name="Picture 5" descr="horro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2404" y="4453921"/>
            <a:ext cx="3099548" cy="242820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0" name="Picture 6" descr="depresyon_bunalim_str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3" y="1511569"/>
            <a:ext cx="2428204" cy="242820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1" name="Picture 7" descr="depresyon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9665" y="1919756"/>
            <a:ext cx="2322750" cy="202001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1273258925"/>
              </p:ext>
            </p:extLst>
          </p:nvPr>
        </p:nvGraphicFramePr>
        <p:xfrm>
          <a:off x="354843" y="218365"/>
          <a:ext cx="10998958" cy="913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Dikdörtgen: Köşeleri Yuvarlatılmış 10">
            <a:extLst>
              <a:ext uri="{FF2B5EF4-FFF2-40B4-BE49-F238E27FC236}">
                <a16:creationId xmlns:a16="http://schemas.microsoft.com/office/drawing/2014/main" id="{09B1C916-913D-489F-BD47-3D0D58BCF343}"/>
              </a:ext>
            </a:extLst>
          </p:cNvPr>
          <p:cNvSpPr/>
          <p:nvPr/>
        </p:nvSpPr>
        <p:spPr>
          <a:xfrm>
            <a:off x="2545877" y="1887153"/>
            <a:ext cx="6616889" cy="230969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numCol="2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2400" dirty="0">
                <a:latin typeface="Comic Sans MS" panose="030F0702030302020204" pitchFamily="66" charset="0"/>
              </a:rPr>
              <a:t>ŞOK                         PİŞMANLIK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2400" dirty="0">
                <a:latin typeface="Comic Sans MS" panose="030F0702030302020204" pitchFamily="66" charset="0"/>
              </a:rPr>
              <a:t> KORKU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2400" dirty="0">
                <a:latin typeface="Comic Sans MS" panose="030F0702030302020204" pitchFamily="66" charset="0"/>
              </a:rPr>
              <a:t> ÖFKE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2400" dirty="0">
                <a:latin typeface="Comic Sans MS" panose="030F0702030302020204" pitchFamily="66" charset="0"/>
              </a:rPr>
              <a:t>ENDİŞE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tr-TR" sz="2400" dirty="0">
              <a:latin typeface="Comic Sans MS" panose="030F0702030302020204" pitchFamily="66" charset="0"/>
            </a:endParaRPr>
          </a:p>
          <a:p>
            <a:endParaRPr lang="tr-TR" sz="24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2400" dirty="0">
                <a:latin typeface="Comic Sans MS" panose="030F0702030302020204" pitchFamily="66" charset="0"/>
              </a:rPr>
              <a:t> KIZGINLIK                                   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2400" dirty="0">
                <a:latin typeface="Comic Sans MS" panose="030F0702030302020204" pitchFamily="66" charset="0"/>
              </a:rPr>
              <a:t> YETERSİZLİK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2400" dirty="0">
                <a:latin typeface="Comic Sans MS" panose="030F0702030302020204" pitchFamily="66" charset="0"/>
              </a:rPr>
              <a:t> SUÇLULUK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2400" dirty="0">
                <a:latin typeface="Comic Sans MS" panose="030F0702030302020204" pitchFamily="66" charset="0"/>
              </a:rPr>
              <a:t> ÜZÜNTÜ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2400" dirty="0">
                <a:latin typeface="Comic Sans MS" panose="030F0702030302020204" pitchFamily="66" charset="0"/>
              </a:rPr>
              <a:t> ACI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469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6425" y="433365"/>
            <a:ext cx="10139149" cy="1054242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tr-TR" sz="28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6. AKRAN BASKISININ OLUMSUZ ETKİLERİNDEN KORUNMAK İÇİN NELER YAPMALIYIZ?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tr-TR" sz="28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1- Sizi olumsuz davranışlara ya da suç işlemeye yönlendiren </a:t>
            </a:r>
            <a:r>
              <a:rPr lang="tr-TR" sz="2800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arkadaş ortamından uzak durun.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tr-TR" sz="28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2- Yaşadığınız olumlu ya da olumsuz durumları, günlük okulda ve dışarıda yaşadıklarınızı </a:t>
            </a:r>
            <a:r>
              <a:rPr lang="tr-TR" sz="2800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ailenizle paylaşmaktan çekinmeyin.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tr-TR" sz="28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3- Herhangi bir arkadaş ya da arkadaş grubundan çeşitli şekillerde baskı görüyorsanız en kısa zamanda </a:t>
            </a:r>
            <a:r>
              <a:rPr lang="tr-TR" sz="2800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ailenize ya da öğretmenlerinize bildirin.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levbaymur.com/images/alev-baymur/hay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610" y="2133705"/>
            <a:ext cx="3299969" cy="25492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Yuvarlatılmış Dikdörtgen 4"/>
          <p:cNvSpPr/>
          <p:nvPr/>
        </p:nvSpPr>
        <p:spPr>
          <a:xfrm>
            <a:off x="313899" y="4877481"/>
            <a:ext cx="11258833" cy="164944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99060" tIns="99060" rIns="99060" bIns="99060" numCol="1" spcCol="1270" anchor="ctr" anchorCtr="0">
            <a:noAutofit/>
          </a:bodyPr>
          <a:lstStyle/>
          <a:p>
            <a:pPr lvl="0" algn="ctr" defTabSz="11557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800" kern="1200" dirty="0">
                <a:latin typeface="Comic Sans MS" panose="030F0702030302020204" pitchFamily="66" charset="0"/>
              </a:rPr>
              <a:t>Beden diliniz önemlidir. Ürkek ve çekingen tavırlarla gezerseniz daha fazla dikkat çekersiniz. Özgüvenli bir tavırla durursanız sizinle daha az uğraşırlar.</a:t>
            </a:r>
            <a:endParaRPr lang="tr-TR" sz="2800" kern="1200" dirty="0">
              <a:latin typeface="Comic Sans MS" panose="030F0702030302020204" pitchFamily="66" charset="0"/>
            </a:endParaRPr>
          </a:p>
        </p:txBody>
      </p:sp>
      <p:sp>
        <p:nvSpPr>
          <p:cNvPr id="7" name="Akış Çizelgesi: Sıralı Erişimli Depolama 6"/>
          <p:cNvSpPr/>
          <p:nvPr/>
        </p:nvSpPr>
        <p:spPr>
          <a:xfrm>
            <a:off x="1261242" y="141890"/>
            <a:ext cx="8718146" cy="1649443"/>
          </a:xfrm>
          <a:prstGeom prst="flowChartMagneticTap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2800" dirty="0">
                <a:latin typeface="Comic Sans MS" panose="030F0702030302020204" pitchFamily="66" charset="0"/>
              </a:rPr>
              <a:t>Zorbaca Davranışlara Maruz Kalanlar(Mağdur) İçin Stratejiler </a:t>
            </a:r>
          </a:p>
        </p:txBody>
      </p:sp>
      <p:sp>
        <p:nvSpPr>
          <p:cNvPr id="8" name="Gözyaşı Damlası 7"/>
          <p:cNvSpPr/>
          <p:nvPr/>
        </p:nvSpPr>
        <p:spPr>
          <a:xfrm>
            <a:off x="5155324" y="2224585"/>
            <a:ext cx="6117020" cy="2568132"/>
          </a:xfrm>
          <a:prstGeom prst="teardrop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dirty="0">
                <a:latin typeface="Comic Sans MS" panose="030F0702030302020204" pitchFamily="66" charset="0"/>
              </a:rPr>
              <a:t>Yüksek sesle </a:t>
            </a:r>
          </a:p>
          <a:p>
            <a:pPr algn="ctr"/>
            <a:r>
              <a:rPr lang="tr-TR" sz="4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((Hayır)) </a:t>
            </a:r>
          </a:p>
          <a:p>
            <a:pPr algn="ctr"/>
            <a:r>
              <a:rPr lang="tr-TR" sz="2800" dirty="0">
                <a:latin typeface="Comic Sans MS" panose="030F0702030302020204" pitchFamily="66" charset="0"/>
              </a:rPr>
              <a:t>diyerek zorbayı durdurun.</a:t>
            </a:r>
          </a:p>
        </p:txBody>
      </p:sp>
    </p:spTree>
    <p:extLst>
      <p:ext uri="{BB962C8B-B14F-4D97-AF65-F5344CB8AC3E}">
        <p14:creationId xmlns:p14="http://schemas.microsoft.com/office/powerpoint/2010/main" val="2872848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446" y="872424"/>
            <a:ext cx="6826101" cy="5592171"/>
          </a:xfr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sz="4800" b="1" i="1" dirty="0">
                <a:solidFill>
                  <a:srgbClr val="7030A0"/>
                </a:solidFill>
                <a:latin typeface="Bell MT" pitchFamily="18" charset="0"/>
              </a:rPr>
              <a:t>  </a:t>
            </a:r>
            <a:endParaRPr lang="tr-TR" b="1" i="1" dirty="0">
              <a:solidFill>
                <a:srgbClr val="7030A0"/>
              </a:solidFill>
              <a:latin typeface="Calibri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sz="2800" dirty="0">
                <a:latin typeface="Comic Sans MS" panose="030F0702030302020204" pitchFamily="66" charset="0"/>
              </a:rPr>
              <a:t>   Biri size yapmanızı istemediğiniz bir şey teklif ederse,gerekçe söyleyerek ona hayır demeniz en uygun reddetme davranışıdır.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>
                <a:latin typeface="Comic Sans MS" panose="030F0702030302020204" pitchFamily="66" charset="0"/>
              </a:rPr>
              <a:t>“Hayır, teşekkür ederim” diyebilirsin.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tr-TR" sz="2800" dirty="0">
                <a:latin typeface="Comic Sans MS" panose="030F0702030302020204" pitchFamily="66" charset="0"/>
              </a:rPr>
              <a:t>       Ne olduğunu söyle ve bunu yapmam de.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>
                <a:latin typeface="Comic Sans MS" panose="030F0702030302020204" pitchFamily="66" charset="0"/>
              </a:rPr>
              <a:t>“Bu, kopya çekmektir, yapmam”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>
                <a:latin typeface="Comic Sans MS" panose="030F0702030302020204" pitchFamily="66" charset="0"/>
              </a:rPr>
              <a:t>“Bu, çalmaktır, bunu yapmam.”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>
                <a:latin typeface="Comic Sans MS" panose="030F0702030302020204" pitchFamily="66" charset="0"/>
              </a:rPr>
              <a:t>“Bu, kurallara uymamaktır, seninle gelemem.”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>
                <a:latin typeface="Comic Sans MS" panose="030F0702030302020204" pitchFamily="66" charset="0"/>
              </a:rPr>
              <a:t>“Bu, zararlı maddedir, bunu kullanmam.”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tr-TR" sz="1400" dirty="0"/>
          </a:p>
        </p:txBody>
      </p:sp>
      <p:sp>
        <p:nvSpPr>
          <p:cNvPr id="5" name="4 Bulut Belirtme Çizgisi"/>
          <p:cNvSpPr/>
          <p:nvPr/>
        </p:nvSpPr>
        <p:spPr>
          <a:xfrm>
            <a:off x="7145078" y="255182"/>
            <a:ext cx="5046921" cy="2232837"/>
          </a:xfrm>
          <a:prstGeom prst="cloud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48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Hayır Demek</a:t>
            </a:r>
            <a:endParaRPr lang="tr-TR" sz="4800" dirty="0">
              <a:solidFill>
                <a:schemeClr val="accent4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ohadiyorumm.com/wp-content/uploads/2013/08/%C3%87okta-umrumda-sank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042" y="1040524"/>
            <a:ext cx="4788191" cy="48288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Gözyaşı Damlası 1"/>
          <p:cNvSpPr/>
          <p:nvPr/>
        </p:nvSpPr>
        <p:spPr>
          <a:xfrm>
            <a:off x="189186" y="1678675"/>
            <a:ext cx="6258911" cy="3634304"/>
          </a:xfrm>
          <a:prstGeom prst="teardrop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Söylediklerini, yaptıklarını </a:t>
            </a:r>
            <a:r>
              <a:rPr lang="tr-TR" sz="4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umursamayın</a:t>
            </a:r>
            <a:r>
              <a:rPr lang="tr-TR" sz="32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tr-TR" sz="32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kendinizi başka şeylerle meşgul edin.</a:t>
            </a:r>
          </a:p>
        </p:txBody>
      </p:sp>
    </p:spTree>
    <p:extLst>
      <p:ext uri="{BB962C8B-B14F-4D97-AF65-F5344CB8AC3E}">
        <p14:creationId xmlns:p14="http://schemas.microsoft.com/office/powerpoint/2010/main" val="281993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memurunhaberi.com/wp-content/uploads/2015/01/turkiye-de-rehber-ogretmen-atamasi-rehber-ogretmenler-ise-yariyor-mu-4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377" y="784686"/>
            <a:ext cx="3657602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Gözyaşı Damlası 2"/>
          <p:cNvSpPr/>
          <p:nvPr/>
        </p:nvSpPr>
        <p:spPr>
          <a:xfrm>
            <a:off x="1689029" y="3888907"/>
            <a:ext cx="5447500" cy="2617076"/>
          </a:xfrm>
          <a:prstGeom prst="teardrop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>
                <a:solidFill>
                  <a:schemeClr val="bg1"/>
                </a:solidFill>
                <a:latin typeface="Comic Sans MS" panose="030F0702030302020204" pitchFamily="66" charset="0"/>
              </a:rPr>
              <a:t>Şidete maruz kaldığın ortamı terk et.</a:t>
            </a:r>
          </a:p>
        </p:txBody>
      </p:sp>
      <p:sp>
        <p:nvSpPr>
          <p:cNvPr id="5" name="Akış Çizelgesi: Sıralı Erişimli Depolama 4"/>
          <p:cNvSpPr/>
          <p:nvPr/>
        </p:nvSpPr>
        <p:spPr>
          <a:xfrm>
            <a:off x="333190" y="225894"/>
            <a:ext cx="5762810" cy="2743200"/>
          </a:xfrm>
          <a:prstGeom prst="flowChartMagneticTap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Güvendiğin bir yetişkine </a:t>
            </a:r>
            <a:r>
              <a:rPr lang="tr-TR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(Anne-Baba, Öğretmen …) 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haber ver, yardım iste</a:t>
            </a:r>
            <a:r>
              <a:rPr lang="tr-TR" sz="2400" dirty="0">
                <a:latin typeface="Comic Sans MS" panose="030F0702030302020204" pitchFamily="66" charset="0"/>
              </a:rPr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39089154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izmirsinav.com.tr/UserFiles/image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443" y="583324"/>
            <a:ext cx="3959102" cy="59971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Gözyaşı Damlası 2"/>
          <p:cNvSpPr/>
          <p:nvPr/>
        </p:nvSpPr>
        <p:spPr>
          <a:xfrm>
            <a:off x="300250" y="365709"/>
            <a:ext cx="6106668" cy="3216166"/>
          </a:xfrm>
          <a:prstGeom prst="teardrop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Olayları gizleyerek zorbalara yardımcı olmayın. Çünkü gizlilik, zorbaların en güçlü silahıdır</a:t>
            </a:r>
            <a:r>
              <a:rPr lang="tr-TR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pPr algn="ctr"/>
            <a:endParaRPr lang="tr-TR" sz="2400" b="1" dirty="0">
              <a:solidFill>
                <a:srgbClr val="002060"/>
              </a:solidFill>
            </a:endParaRPr>
          </a:p>
        </p:txBody>
      </p:sp>
      <p:sp>
        <p:nvSpPr>
          <p:cNvPr id="4" name="Sağ Ok 3"/>
          <p:cNvSpPr/>
          <p:nvPr/>
        </p:nvSpPr>
        <p:spPr>
          <a:xfrm>
            <a:off x="605208" y="3294523"/>
            <a:ext cx="7329008" cy="3389586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Psikolojik Danışman (Rehber Öğretmenden) Yardım Alın</a:t>
            </a:r>
          </a:p>
        </p:txBody>
      </p:sp>
    </p:spTree>
    <p:extLst>
      <p:ext uri="{BB962C8B-B14F-4D97-AF65-F5344CB8AC3E}">
        <p14:creationId xmlns:p14="http://schemas.microsoft.com/office/powerpoint/2010/main" val="3517519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5"/>
          <p:cNvGraphicFramePr/>
          <p:nvPr/>
        </p:nvGraphicFramePr>
        <p:xfrm>
          <a:off x="1100686" y="274638"/>
          <a:ext cx="9110114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2" descr="C:\Users\Sony\Downloads\images (12)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418712" y="1634837"/>
            <a:ext cx="1584176" cy="4654026"/>
          </a:xfrm>
          <a:prstGeom prst="rect">
            <a:avLst/>
          </a:prstGeom>
          <a:noFill/>
        </p:spPr>
      </p:pic>
      <p:sp>
        <p:nvSpPr>
          <p:cNvPr id="9" name="8 Metin kutusu"/>
          <p:cNvSpPr txBox="1"/>
          <p:nvPr/>
        </p:nvSpPr>
        <p:spPr>
          <a:xfrm>
            <a:off x="1189112" y="1043384"/>
            <a:ext cx="7920461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tr-TR" sz="2000" dirty="0">
              <a:solidFill>
                <a:schemeClr val="tx2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tr-TR" sz="2000" dirty="0">
                <a:solidFill>
                  <a:schemeClr val="tx2"/>
                </a:solidFill>
                <a:latin typeface="Comic Sans MS" pitchFamily="66" charset="0"/>
              </a:rPr>
              <a:t>1. ŞİDDET NEDİR?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solidFill>
                  <a:schemeClr val="tx2"/>
                </a:solidFill>
                <a:latin typeface="Comic Sans MS" pitchFamily="66" charset="0"/>
              </a:rPr>
              <a:t>2. ZORBALIK NEDİR?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solidFill>
                  <a:schemeClr val="tx2"/>
                </a:solidFill>
                <a:latin typeface="Comic Sans MS" pitchFamily="66" charset="0"/>
              </a:rPr>
              <a:t>3. AKRAN ZORBALIĞI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solidFill>
                  <a:schemeClr val="tx2"/>
                </a:solidFill>
                <a:latin typeface="Comic Sans MS" pitchFamily="66" charset="0"/>
              </a:rPr>
              <a:t>    3.1. Fiziksel Zorbalık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solidFill>
                  <a:schemeClr val="tx2"/>
                </a:solidFill>
                <a:latin typeface="Comic Sans MS" pitchFamily="66" charset="0"/>
              </a:rPr>
              <a:t>    3.2. Sözel Zorbalık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solidFill>
                  <a:schemeClr val="tx2"/>
                </a:solidFill>
                <a:latin typeface="Comic Sans MS" pitchFamily="66" charset="0"/>
              </a:rPr>
              <a:t>    3.3. Duygusal Zorbalık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solidFill>
                  <a:schemeClr val="tx2"/>
                </a:solidFill>
                <a:latin typeface="Comic Sans MS" pitchFamily="66" charset="0"/>
              </a:rPr>
              <a:t>4. ZORBALIĞIN EN SIK YAŞANDIĞI YERLER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solidFill>
                  <a:schemeClr val="tx2"/>
                </a:solidFill>
                <a:latin typeface="Comic Sans MS" pitchFamily="66" charset="0"/>
              </a:rPr>
              <a:t>5. ZORBALIĞA MARUZ KALANLARIN HİSSETTİKLERİ 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solidFill>
                  <a:schemeClr val="tx2"/>
                </a:solidFill>
                <a:latin typeface="Comic Sans MS" pitchFamily="66" charset="0"/>
              </a:rPr>
              <a:t>6. AKRAN BASKISININ OLUMSUZ ETKİLERİNDEN KORUNMAK İÇİN NELER YAPMALIYIZ?  </a:t>
            </a:r>
          </a:p>
          <a:p>
            <a:endParaRPr lang="tr-TR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23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056959924"/>
              </p:ext>
            </p:extLst>
          </p:nvPr>
        </p:nvGraphicFramePr>
        <p:xfrm>
          <a:off x="1454331" y="68237"/>
          <a:ext cx="9144000" cy="1654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4" name="Picture 6" descr="http://www.dagmedya.net/wp-content/uploads/2012/11/%C5%9Fiddete-son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5538" y="2101756"/>
            <a:ext cx="3698334" cy="3343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martidergisi.com/wp-content/uploads/2012/01/akranzorbaligi7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2114" y="2274869"/>
            <a:ext cx="2340355" cy="351803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l_fi" descr="http://www.altindagram.gov.tr/UserFiles/haberfoto/ViolenceSchool_en-Lottein_schools_III_small-1%5b1%5d.jpg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20509" y="2437100"/>
            <a:ext cx="3958338" cy="31935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4488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mebk12.meb.gov.tr/meb_iys_dosyalar/35/29/727819/resimler/2015_01/k_16153857_rc5765719a1956210c9fca0914c8b3ea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55689" cy="685800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Dikdörtgen 1"/>
          <p:cNvSpPr/>
          <p:nvPr/>
        </p:nvSpPr>
        <p:spPr>
          <a:xfrm>
            <a:off x="1000317" y="208062"/>
            <a:ext cx="9797142" cy="1739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r-TR" sz="4000" b="1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ahoma" panose="020B0604030504040204" pitchFamily="34" charset="0"/>
              </a:rPr>
              <a:t>Öfkenin başlangıcı çılgınlık, sonu pişmanlıktır. </a:t>
            </a:r>
            <a:endParaRPr lang="tr-TR" sz="4000" dirty="0">
              <a:solidFill>
                <a:srgbClr val="FF0000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r-TR" sz="1400" b="1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ahoma" panose="020B0604030504040204" pitchFamily="34" charset="0"/>
              </a:rPr>
              <a:t>( Thomas Carlyle )</a:t>
            </a:r>
            <a:endParaRPr lang="tr-TR" sz="1050" dirty="0">
              <a:effectLst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0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163137711"/>
              </p:ext>
            </p:extLst>
          </p:nvPr>
        </p:nvGraphicFramePr>
        <p:xfrm>
          <a:off x="1719618" y="218365"/>
          <a:ext cx="7592691" cy="11600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1229080766"/>
              </p:ext>
            </p:extLst>
          </p:nvPr>
        </p:nvGraphicFramePr>
        <p:xfrm>
          <a:off x="353848" y="1569493"/>
          <a:ext cx="7739274" cy="48722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2050" name="Picture 2" descr="https://encrypted-tbn2.gstatic.com/images?q=tbn:ANd9GcSSCapUY2tWY2-qFTtFhi_50NO16gUmWDqvtSCvhBk1gGsAh2Oqx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7025">
            <a:off x="8751793" y="2081284"/>
            <a:ext cx="2772460" cy="32413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5822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756568821"/>
              </p:ext>
            </p:extLst>
          </p:nvPr>
        </p:nvGraphicFramePr>
        <p:xfrm>
          <a:off x="2442949" y="215001"/>
          <a:ext cx="7451677" cy="1531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9598032"/>
              </p:ext>
            </p:extLst>
          </p:nvPr>
        </p:nvGraphicFramePr>
        <p:xfrm>
          <a:off x="5240740" y="2202052"/>
          <a:ext cx="6646460" cy="365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5124" name="Picture 4" descr="http://kaanalgul.files.wordpress.com/2011/10/sanal-zorbalik-felaketleri-13181581.jpe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303" y="1942743"/>
            <a:ext cx="4184414" cy="41714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9467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1097004878"/>
              </p:ext>
            </p:extLst>
          </p:nvPr>
        </p:nvGraphicFramePr>
        <p:xfrm>
          <a:off x="2552131" y="288759"/>
          <a:ext cx="6769290" cy="985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Resim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24633" y="2142065"/>
            <a:ext cx="4467367" cy="3536840"/>
          </a:xfrm>
          <a:prstGeom prst="rect">
            <a:avLst/>
          </a:prstGeom>
        </p:spPr>
      </p:pic>
      <p:sp>
        <p:nvSpPr>
          <p:cNvPr id="4" name="Yuvarlatılmış Dikdörtgen 3"/>
          <p:cNvSpPr/>
          <p:nvPr/>
        </p:nvSpPr>
        <p:spPr>
          <a:xfrm>
            <a:off x="491319" y="1910264"/>
            <a:ext cx="7233314" cy="353684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“</a:t>
            </a:r>
            <a:r>
              <a:rPr lang="tr-TR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B</a:t>
            </a:r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ir ya da daha fazla öğrencinin bir başka öğrenciye (mağdura)  sürekli olarak olumsuz eylemlerde bulunması”dır.</a:t>
            </a:r>
            <a:endParaRPr lang="tr-TR" sz="3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8930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D91E9B6C-8D66-49AF-BF95-29AD443B9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323" y="273010"/>
            <a:ext cx="9034818" cy="63119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9831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1376697501"/>
              </p:ext>
            </p:extLst>
          </p:nvPr>
        </p:nvGraphicFramePr>
        <p:xfrm>
          <a:off x="1992574" y="351479"/>
          <a:ext cx="8023745" cy="713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250132679"/>
              </p:ext>
            </p:extLst>
          </p:nvPr>
        </p:nvGraphicFramePr>
        <p:xfrm>
          <a:off x="2793551" y="232011"/>
          <a:ext cx="6282210" cy="1173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3074" name="Picture 2" descr="http://www.trabzonhaber.com.tr/images/haberler/korkutan_istatistik_h25993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25971">
            <a:off x="1156480" y="2318330"/>
            <a:ext cx="4547287" cy="351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1394885">
            <a:off x="7010396" y="1811834"/>
            <a:ext cx="4130729" cy="461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67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446</Words>
  <Application>Microsoft Office PowerPoint</Application>
  <PresentationFormat>Geniş ekran</PresentationFormat>
  <Paragraphs>71</Paragraphs>
  <Slides>19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30" baseType="lpstr">
      <vt:lpstr>Arial</vt:lpstr>
      <vt:lpstr>Bell MT</vt:lpstr>
      <vt:lpstr>Calibri</vt:lpstr>
      <vt:lpstr>Calibri Light</vt:lpstr>
      <vt:lpstr>Comic Sans MS</vt:lpstr>
      <vt:lpstr>Lucida Sans Unicode</vt:lpstr>
      <vt:lpstr>Tahoma</vt:lpstr>
      <vt:lpstr>Times New Roman</vt:lpstr>
      <vt:lpstr>Wingdings</vt:lpstr>
      <vt:lpstr>Wingdings 2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Okulun içindeki zorbalık, okuldaki “bahçede” ,“koridorlarda”, “sınıfın içinde” ve “tuvaletlerde” dir.  </vt:lpstr>
      <vt:lpstr>PowerPoint Sunusu</vt:lpstr>
      <vt:lpstr>6. AKRAN BASKISININ OLUMSUZ ETKİLERİNDEN KORUNMAK İÇİN NELER YAPMALIYIZ?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ACER</dc:creator>
  <cp:lastModifiedBy>pc</cp:lastModifiedBy>
  <cp:revision>72</cp:revision>
  <cp:lastPrinted>2024-03-24T06:15:00Z</cp:lastPrinted>
  <dcterms:created xsi:type="dcterms:W3CDTF">2015-01-30T09:02:19Z</dcterms:created>
  <dcterms:modified xsi:type="dcterms:W3CDTF">2024-03-24T06:15:44Z</dcterms:modified>
</cp:coreProperties>
</file>