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7" r:id="rId4"/>
    <p:sldId id="274" r:id="rId5"/>
    <p:sldId id="257" r:id="rId6"/>
    <p:sldId id="258" r:id="rId7"/>
    <p:sldId id="275" r:id="rId8"/>
    <p:sldId id="276" r:id="rId9"/>
    <p:sldId id="260" r:id="rId10"/>
    <p:sldId id="261" r:id="rId11"/>
    <p:sldId id="263" r:id="rId12"/>
    <p:sldId id="264" r:id="rId13"/>
    <p:sldId id="268" r:id="rId14"/>
    <p:sldId id="269" r:id="rId15"/>
    <p:sldId id="270" r:id="rId16"/>
    <p:sldId id="277" r:id="rId17"/>
    <p:sldId id="273" r:id="rId18"/>
    <p:sldId id="278" r:id="rId19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026FE-148F-4089-ADD7-720C91105F79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097AB6-7269-40AC-B2F9-653133006FA7}">
      <dgm:prSet custT="1"/>
      <dgm:spPr/>
      <dgm:t>
        <a:bodyPr/>
        <a:lstStyle/>
        <a:p>
          <a:pPr rtl="0"/>
          <a:r>
            <a:rPr lang="tr-TR" sz="48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gm:t>
    </dgm:pt>
    <dgm:pt modelId="{4C437AFB-5C2F-45AF-9BB7-9D8CF1CFCD2A}" type="parTrans" cxnId="{EB225C3D-CC98-419A-831B-3A797F46F708}">
      <dgm:prSet/>
      <dgm:spPr/>
      <dgm:t>
        <a:bodyPr/>
        <a:lstStyle/>
        <a:p>
          <a:endParaRPr lang="tr-TR"/>
        </a:p>
      </dgm:t>
    </dgm:pt>
    <dgm:pt modelId="{E010984F-EA04-493B-8B19-E2DB190979EE}" type="sibTrans" cxnId="{EB225C3D-CC98-419A-831B-3A797F46F708}">
      <dgm:prSet/>
      <dgm:spPr/>
      <dgm:t>
        <a:bodyPr/>
        <a:lstStyle/>
        <a:p>
          <a:endParaRPr lang="tr-TR"/>
        </a:p>
      </dgm:t>
    </dgm:pt>
    <dgm:pt modelId="{CD877FBE-0CD6-4A9A-890D-9FC040082510}" type="pres">
      <dgm:prSet presAssocID="{FF1026FE-148F-4089-ADD7-720C91105F79}" presName="Name0" presStyleCnt="0">
        <dgm:presLayoutVars>
          <dgm:chMax/>
          <dgm:chPref/>
          <dgm:dir/>
        </dgm:presLayoutVars>
      </dgm:prSet>
      <dgm:spPr/>
    </dgm:pt>
    <dgm:pt modelId="{AF1366DA-3C87-42A9-8FD3-3281CC3BA76B}" type="pres">
      <dgm:prSet presAssocID="{98097AB6-7269-40AC-B2F9-653133006FA7}" presName="parenttextcomposite" presStyleCnt="0"/>
      <dgm:spPr/>
    </dgm:pt>
    <dgm:pt modelId="{B1D8956D-9F99-4D4B-A736-08819969A799}" type="pres">
      <dgm:prSet presAssocID="{98097AB6-7269-40AC-B2F9-653133006FA7}" presName="parenttext" presStyleLbl="revTx" presStyleIdx="0" presStyleCnt="1" custScaleX="75886" custLinFactNeighborX="21752" custLinFactNeighborY="28707">
        <dgm:presLayoutVars>
          <dgm:chMax/>
          <dgm:chPref val="2"/>
          <dgm:bulletEnabled val="1"/>
        </dgm:presLayoutVars>
      </dgm:prSet>
      <dgm:spPr/>
    </dgm:pt>
    <dgm:pt modelId="{CEEFC6F8-E13A-4531-9966-F2C4915206A8}" type="pres">
      <dgm:prSet presAssocID="{98097AB6-7269-40AC-B2F9-653133006FA7}" presName="parallelogramComposite" presStyleCnt="0"/>
      <dgm:spPr/>
    </dgm:pt>
    <dgm:pt modelId="{88DED208-DC28-47AF-AAA6-FC9B17264974}" type="pres">
      <dgm:prSet presAssocID="{98097AB6-7269-40AC-B2F9-653133006FA7}" presName="parallelogram1" presStyleLbl="alignNode1" presStyleIdx="0" presStyleCnt="7"/>
      <dgm:spPr/>
    </dgm:pt>
    <dgm:pt modelId="{CEFC8231-A66F-415F-B8B9-544366B75552}" type="pres">
      <dgm:prSet presAssocID="{98097AB6-7269-40AC-B2F9-653133006FA7}" presName="parallelogram2" presStyleLbl="alignNode1" presStyleIdx="1" presStyleCnt="7"/>
      <dgm:spPr/>
    </dgm:pt>
    <dgm:pt modelId="{E152D038-510F-4C04-867B-1D5BABBECB8C}" type="pres">
      <dgm:prSet presAssocID="{98097AB6-7269-40AC-B2F9-653133006FA7}" presName="parallelogram3" presStyleLbl="alignNode1" presStyleIdx="2" presStyleCnt="7"/>
      <dgm:spPr/>
    </dgm:pt>
    <dgm:pt modelId="{C3D3D023-5152-4ED8-A83C-5E5CD26667A6}" type="pres">
      <dgm:prSet presAssocID="{98097AB6-7269-40AC-B2F9-653133006FA7}" presName="parallelogram4" presStyleLbl="alignNode1" presStyleIdx="3" presStyleCnt="7"/>
      <dgm:spPr/>
    </dgm:pt>
    <dgm:pt modelId="{9E9F8158-9804-45C7-8A3C-FD1B1D6C4964}" type="pres">
      <dgm:prSet presAssocID="{98097AB6-7269-40AC-B2F9-653133006FA7}" presName="parallelogram5" presStyleLbl="alignNode1" presStyleIdx="4" presStyleCnt="7"/>
      <dgm:spPr/>
    </dgm:pt>
    <dgm:pt modelId="{99D50CB7-7619-480E-8E58-C0836F515F69}" type="pres">
      <dgm:prSet presAssocID="{98097AB6-7269-40AC-B2F9-653133006FA7}" presName="parallelogram6" presStyleLbl="alignNode1" presStyleIdx="5" presStyleCnt="7"/>
      <dgm:spPr/>
    </dgm:pt>
    <dgm:pt modelId="{C936FAB0-0EED-4A8D-8A4A-30B0AD3E5106}" type="pres">
      <dgm:prSet presAssocID="{98097AB6-7269-40AC-B2F9-653133006FA7}" presName="parallelogram7" presStyleLbl="alignNode1" presStyleIdx="6" presStyleCnt="7"/>
      <dgm:spPr/>
    </dgm:pt>
  </dgm:ptLst>
  <dgm:cxnLst>
    <dgm:cxn modelId="{EB225C3D-CC98-419A-831B-3A797F46F708}" srcId="{FF1026FE-148F-4089-ADD7-720C91105F79}" destId="{98097AB6-7269-40AC-B2F9-653133006FA7}" srcOrd="0" destOrd="0" parTransId="{4C437AFB-5C2F-45AF-9BB7-9D8CF1CFCD2A}" sibTransId="{E010984F-EA04-493B-8B19-E2DB190979EE}"/>
    <dgm:cxn modelId="{14E780B2-64B0-4102-86E1-E8E26FC60EF7}" type="presOf" srcId="{98097AB6-7269-40AC-B2F9-653133006FA7}" destId="{B1D8956D-9F99-4D4B-A736-08819969A799}" srcOrd="0" destOrd="0" presId="urn:microsoft.com/office/officeart/2008/layout/VerticalAccentList"/>
    <dgm:cxn modelId="{1E82FDFB-755A-4126-9386-2A7725806CCB}" type="presOf" srcId="{FF1026FE-148F-4089-ADD7-720C91105F79}" destId="{CD877FBE-0CD6-4A9A-890D-9FC040082510}" srcOrd="0" destOrd="0" presId="urn:microsoft.com/office/officeart/2008/layout/VerticalAccentList"/>
    <dgm:cxn modelId="{5E5643F1-B3A5-42DC-AABB-4B4EA2AD62F9}" type="presParOf" srcId="{CD877FBE-0CD6-4A9A-890D-9FC040082510}" destId="{AF1366DA-3C87-42A9-8FD3-3281CC3BA76B}" srcOrd="0" destOrd="0" presId="urn:microsoft.com/office/officeart/2008/layout/VerticalAccentList"/>
    <dgm:cxn modelId="{8FD381C5-A229-45B2-87A2-B41660E443A8}" type="presParOf" srcId="{AF1366DA-3C87-42A9-8FD3-3281CC3BA76B}" destId="{B1D8956D-9F99-4D4B-A736-08819969A799}" srcOrd="0" destOrd="0" presId="urn:microsoft.com/office/officeart/2008/layout/VerticalAccentList"/>
    <dgm:cxn modelId="{1DB3F61F-2A21-4A34-8B30-DCF463560ED8}" type="presParOf" srcId="{CD877FBE-0CD6-4A9A-890D-9FC040082510}" destId="{CEEFC6F8-E13A-4531-9966-F2C4915206A8}" srcOrd="1" destOrd="0" presId="urn:microsoft.com/office/officeart/2008/layout/VerticalAccentList"/>
    <dgm:cxn modelId="{C4BCCFB2-98B1-4966-BB1B-9042E750386C}" type="presParOf" srcId="{CEEFC6F8-E13A-4531-9966-F2C4915206A8}" destId="{88DED208-DC28-47AF-AAA6-FC9B17264974}" srcOrd="0" destOrd="0" presId="urn:microsoft.com/office/officeart/2008/layout/VerticalAccentList"/>
    <dgm:cxn modelId="{93A8C57D-9880-4871-BAE8-6BB71BDB2E9E}" type="presParOf" srcId="{CEEFC6F8-E13A-4531-9966-F2C4915206A8}" destId="{CEFC8231-A66F-415F-B8B9-544366B75552}" srcOrd="1" destOrd="0" presId="urn:microsoft.com/office/officeart/2008/layout/VerticalAccentList"/>
    <dgm:cxn modelId="{A2DEAB07-0302-43D2-95CD-3C6D5121ADF2}" type="presParOf" srcId="{CEEFC6F8-E13A-4531-9966-F2C4915206A8}" destId="{E152D038-510F-4C04-867B-1D5BABBECB8C}" srcOrd="2" destOrd="0" presId="urn:microsoft.com/office/officeart/2008/layout/VerticalAccentList"/>
    <dgm:cxn modelId="{20010556-6076-426D-882A-5312F9D43C25}" type="presParOf" srcId="{CEEFC6F8-E13A-4531-9966-F2C4915206A8}" destId="{C3D3D023-5152-4ED8-A83C-5E5CD26667A6}" srcOrd="3" destOrd="0" presId="urn:microsoft.com/office/officeart/2008/layout/VerticalAccentList"/>
    <dgm:cxn modelId="{286638B2-C3BE-4C12-91E2-65A0810B8179}" type="presParOf" srcId="{CEEFC6F8-E13A-4531-9966-F2C4915206A8}" destId="{9E9F8158-9804-45C7-8A3C-FD1B1D6C4964}" srcOrd="4" destOrd="0" presId="urn:microsoft.com/office/officeart/2008/layout/VerticalAccentList"/>
    <dgm:cxn modelId="{B0AF31DD-435E-4606-B8C1-1F6E19F2C267}" type="presParOf" srcId="{CEEFC6F8-E13A-4531-9966-F2C4915206A8}" destId="{99D50CB7-7619-480E-8E58-C0836F515F69}" srcOrd="5" destOrd="0" presId="urn:microsoft.com/office/officeart/2008/layout/VerticalAccentList"/>
    <dgm:cxn modelId="{B6683CDA-AF12-4826-97A0-7EA120025C17}" type="presParOf" srcId="{CEEFC6F8-E13A-4531-9966-F2C4915206A8}" destId="{C936FAB0-0EED-4A8D-8A4A-30B0AD3E5106}" srcOrd="6" destOrd="0" presId="urn:microsoft.com/office/officeart/2008/layout/VerticalAccent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956D-9F99-4D4B-A736-08819969A799}">
      <dsp:nvSpPr>
        <dsp:cNvPr id="0" name=""/>
        <dsp:cNvSpPr/>
      </dsp:nvSpPr>
      <dsp:spPr>
        <a:xfrm>
          <a:off x="2180745" y="334603"/>
          <a:ext cx="5719097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sp:txBody>
      <dsp:txXfrm>
        <a:off x="2180745" y="334603"/>
        <a:ext cx="5719097" cy="685130"/>
      </dsp:txXfrm>
    </dsp:sp>
    <dsp:sp modelId="{88DED208-DC28-47AF-AAA6-FC9B17264974}">
      <dsp:nvSpPr>
        <dsp:cNvPr id="0" name=""/>
        <dsp:cNvSpPr/>
      </dsp:nvSpPr>
      <dsp:spPr>
        <a:xfrm>
          <a:off x="541420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FC8231-A66F-415F-B8B9-544366B75552}">
      <dsp:nvSpPr>
        <dsp:cNvPr id="0" name=""/>
        <dsp:cNvSpPr/>
      </dsp:nvSpPr>
      <dsp:spPr>
        <a:xfrm>
          <a:off x="1697274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52D038-510F-4C04-867B-1D5BABBECB8C}">
      <dsp:nvSpPr>
        <dsp:cNvPr id="0" name=""/>
        <dsp:cNvSpPr/>
      </dsp:nvSpPr>
      <dsp:spPr>
        <a:xfrm>
          <a:off x="2853129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3D023-5152-4ED8-A83C-5E5CD26667A6}">
      <dsp:nvSpPr>
        <dsp:cNvPr id="0" name=""/>
        <dsp:cNvSpPr/>
      </dsp:nvSpPr>
      <dsp:spPr>
        <a:xfrm>
          <a:off x="400898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9F8158-9804-45C7-8A3C-FD1B1D6C4964}">
      <dsp:nvSpPr>
        <dsp:cNvPr id="0" name=""/>
        <dsp:cNvSpPr/>
      </dsp:nvSpPr>
      <dsp:spPr>
        <a:xfrm>
          <a:off x="5164838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50CB7-7619-480E-8E58-C0836F515F69}">
      <dsp:nvSpPr>
        <dsp:cNvPr id="0" name=""/>
        <dsp:cNvSpPr/>
      </dsp:nvSpPr>
      <dsp:spPr>
        <a:xfrm>
          <a:off x="632069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36FAB0-0EED-4A8D-8A4A-30B0AD3E5106}">
      <dsp:nvSpPr>
        <dsp:cNvPr id="0" name=""/>
        <dsp:cNvSpPr/>
      </dsp:nvSpPr>
      <dsp:spPr>
        <a:xfrm>
          <a:off x="7476547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1839-3081-413A-9BEC-D69DDE9B4FC9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0913-9E8E-4053-A609-418B40F2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6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0504-7192-4A27-B9FA-84127579A9CC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0913-9E8E-4053-A609-418B40F282A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45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0504-7192-4A27-B9FA-84127579A9CC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44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0504-7192-4A27-B9FA-84127579A9CC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47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0913-9E8E-4053-A609-418B40F282A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2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99F-15CE-494D-9A53-8460FFAAB423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8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F29-DDFE-486E-B900-848F22C96853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3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4F01-D272-42D8-BB7B-C9321FA7A0EF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1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15AB-0EC5-4B22-A44D-55C17CBCEED5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8F53-A862-4A7D-B977-E499454A6FF2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4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F08E-BB8F-4668-A60A-59FB1A4C9CE4}" type="datetime1">
              <a:rPr lang="tr-TR" smtClean="0"/>
              <a:t>26.09.2022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87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E2DD-6084-4B7D-AE93-5501C581A972}" type="datetime1">
              <a:rPr lang="tr-TR" smtClean="0"/>
              <a:t>26.09.2022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4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B738-8C32-4663-B047-FF8995966187}" type="datetime1">
              <a:rPr lang="tr-TR" smtClean="0"/>
              <a:t>26.09.2022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7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03-12DF-49E2-962D-DC070263ACC2}" type="datetime1">
              <a:rPr lang="tr-TR" smtClean="0"/>
              <a:t>26.09.2022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7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EDC6-E00B-4CDC-BCB4-E8E262EC0F93}" type="datetime1">
              <a:rPr lang="tr-TR" smtClean="0"/>
              <a:t>26.09.2022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8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2A55-ED8C-4408-8CE2-F4E341C9C3BF}" type="datetime1">
              <a:rPr lang="tr-TR" smtClean="0"/>
              <a:t>26.09.2022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08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CAFF-2666-4954-B1DE-B278FF2D872A}" type="datetime1">
              <a:rPr lang="tr-TR" smtClean="0"/>
              <a:t>26.09.2022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REHBERLİK SERVİSİ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1D718-4C2E-4F88-B50F-251533F08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/>
          <p:nvPr/>
        </p:nvSpPr>
        <p:spPr>
          <a:xfrm>
            <a:off x="2098239" y="835487"/>
            <a:ext cx="7848872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itchFamily="66" charset="0"/>
              </a:rPr>
              <a:t>REHBERLİK SERVİSİ TANITIMI</a:t>
            </a:r>
          </a:p>
        </p:txBody>
      </p:sp>
      <p:sp>
        <p:nvSpPr>
          <p:cNvPr id="7" name="5 Yuvarlatılmış Dikdörtgen"/>
          <p:cNvSpPr/>
          <p:nvPr/>
        </p:nvSpPr>
        <p:spPr>
          <a:xfrm>
            <a:off x="3419061" y="2649950"/>
            <a:ext cx="5049078" cy="17232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tr-TR" sz="24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dirty="0">
                <a:latin typeface="Comic Sans MS" pitchFamily="66" charset="0"/>
              </a:rPr>
              <a:t>ADNAN MENDERES ORTAOKULU REHBERLİK SERVİSİ</a:t>
            </a:r>
          </a:p>
          <a:p>
            <a:pPr algn="ctr"/>
            <a:endParaRPr lang="tr-TR" sz="2400" dirty="0">
              <a:latin typeface="Comic Sans MS" pitchFamily="66" charset="0"/>
            </a:endParaRPr>
          </a:p>
        </p:txBody>
      </p:sp>
      <p:sp>
        <p:nvSpPr>
          <p:cNvPr id="9" name="3 Yuvarlatılmış Dikdörtgen"/>
          <p:cNvSpPr/>
          <p:nvPr/>
        </p:nvSpPr>
        <p:spPr>
          <a:xfrm>
            <a:off x="2420298" y="4931017"/>
            <a:ext cx="7619578" cy="123615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itchFamily="66" charset="0"/>
              </a:rPr>
              <a:t>REHBER ÖRETMEN: </a:t>
            </a:r>
          </a:p>
          <a:p>
            <a:pPr algn="ctr"/>
            <a:r>
              <a:rPr lang="tr-TR" sz="3200" dirty="0">
                <a:latin typeface="Comic Sans MS" pitchFamily="66" charset="0"/>
              </a:rPr>
              <a:t>MEHMET EMİNOĞLU</a:t>
            </a:r>
          </a:p>
        </p:txBody>
      </p:sp>
      <p:pic>
        <p:nvPicPr>
          <p:cNvPr id="10" name="Picture 7" descr="http://www.gallaxdesign.com/web/kagithaneram2/images/haberfoto/Z4L9Hpsikolojik-dan%C4%B1%C5%9Fman%5b1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2354786"/>
            <a:ext cx="2663688" cy="231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1 Resim Yer Tutucusu" descr="okul-rehberlik-servisi-hizmetleri.jpg"/>
          <p:cNvPicPr>
            <a:picLocks noChangeAspect="1"/>
          </p:cNvPicPr>
          <p:nvPr/>
        </p:nvPicPr>
        <p:blipFill>
          <a:blip r:embed="rId4" cstate="print"/>
          <a:srcRect l="13120" r="13120"/>
          <a:stretch>
            <a:fillRect/>
          </a:stretch>
        </p:blipFill>
        <p:spPr>
          <a:xfrm>
            <a:off x="9170505" y="2343342"/>
            <a:ext cx="2240866" cy="2472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7633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Yuvarlatılmış Dikdörtgen"/>
          <p:cNvSpPr/>
          <p:nvPr/>
        </p:nvSpPr>
        <p:spPr>
          <a:xfrm>
            <a:off x="373470" y="2423754"/>
            <a:ext cx="7087504" cy="7965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latin typeface="Comic Sans MS" panose="030F0702030302020204" pitchFamily="66" charset="0"/>
              </a:rPr>
              <a:t>Rehberlik yargılamaz ve ceza vermez.</a:t>
            </a:r>
          </a:p>
          <a:p>
            <a:pPr algn="ctr"/>
            <a:endParaRPr lang="tr-TR" sz="2800" dirty="0">
              <a:latin typeface="Comic Sans MS" pitchFamily="66" charset="0"/>
            </a:endParaRPr>
          </a:p>
        </p:txBody>
      </p:sp>
      <p:pic>
        <p:nvPicPr>
          <p:cNvPr id="4" name="Picture 2" descr="D:\ferrah ülger\RESİMLER\mahk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0" y="907716"/>
            <a:ext cx="4042323" cy="303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Yuvarlatılmış Dikdörtgen"/>
          <p:cNvSpPr/>
          <p:nvPr/>
        </p:nvSpPr>
        <p:spPr>
          <a:xfrm>
            <a:off x="2715491" y="401782"/>
            <a:ext cx="6497782" cy="9234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REHBERLİK NE DEĞİLDİR?</a:t>
            </a:r>
          </a:p>
        </p:txBody>
      </p:sp>
      <p:sp>
        <p:nvSpPr>
          <p:cNvPr id="7" name="5 Yuvarlatılmış Dikdörtgen"/>
          <p:cNvSpPr/>
          <p:nvPr/>
        </p:nvSpPr>
        <p:spPr>
          <a:xfrm>
            <a:off x="4691270" y="4445726"/>
            <a:ext cx="7156583" cy="10870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omic Sans MS" panose="030F0702030302020204" pitchFamily="66" charset="0"/>
              </a:rPr>
              <a:t>Rehberlik ve psikolojik danışmanlığın sihirli bir gücü yoktur.</a:t>
            </a:r>
          </a:p>
        </p:txBody>
      </p:sp>
      <p:pic>
        <p:nvPicPr>
          <p:cNvPr id="8" name="Picture 8" descr="http://2.bp.blogspot.com/_LnCZw7pD534/Sw0pTiRwr9I/AAAAAAAAABI/ojgzu33Sfsg/s1600/sihirli+de%C4%9Fn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4" y="3419475"/>
            <a:ext cx="35909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5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972455" y="401782"/>
            <a:ext cx="10290629" cy="15794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AMACINA GÖRE REHBERLİK ÇEŞİTLERİ </a:t>
            </a:r>
          </a:p>
        </p:txBody>
      </p:sp>
      <p:cxnSp>
        <p:nvCxnSpPr>
          <p:cNvPr id="4" name="Straight Connector 32"/>
          <p:cNvCxnSpPr/>
          <p:nvPr/>
        </p:nvCxnSpPr>
        <p:spPr>
          <a:xfrm>
            <a:off x="5466177" y="4389563"/>
            <a:ext cx="0" cy="517054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1 Resim Yer Tutucusu" descr="okul-rehberlik-servisi-hizmetleri.jpg"/>
          <p:cNvPicPr>
            <a:picLocks noChangeAspect="1"/>
          </p:cNvPicPr>
          <p:nvPr/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756726" y="1988475"/>
            <a:ext cx="2125735" cy="1794369"/>
          </a:xfrm>
          <a:prstGeom prst="ellipse">
            <a:avLst/>
          </a:prstGeom>
        </p:spPr>
      </p:pic>
      <p:pic>
        <p:nvPicPr>
          <p:cNvPr id="6" name="43 Resim Yer Tutucusu" descr="04e3b986b1.png"/>
          <p:cNvPicPr>
            <a:picLocks noChangeAspect="1"/>
          </p:cNvPicPr>
          <p:nvPr/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856118" y="4168470"/>
            <a:ext cx="1926952" cy="1794369"/>
          </a:xfrm>
          <a:prstGeom prst="ellipse">
            <a:avLst/>
          </a:prstGeom>
        </p:spPr>
      </p:pic>
      <p:pic>
        <p:nvPicPr>
          <p:cNvPr id="7" name="44 Resim Yer Tutucusu" descr="Akt_deti.gif"/>
          <p:cNvPicPr>
            <a:picLocks noChangeAspect="1"/>
          </p:cNvPicPr>
          <p:nvPr/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8537710" y="4153567"/>
            <a:ext cx="1794369" cy="1794369"/>
          </a:xfrm>
          <a:prstGeom prst="ellipse">
            <a:avLst/>
          </a:prstGeom>
        </p:spPr>
      </p:pic>
      <p:pic>
        <p:nvPicPr>
          <p:cNvPr id="8" name="42 Resim Yer Tutucusu" descr="exam-2-500x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0017" y="4009432"/>
            <a:ext cx="2173753" cy="1794369"/>
          </a:xfrm>
          <a:prstGeom prst="ellipse">
            <a:avLst/>
          </a:prstGeom>
        </p:spPr>
      </p:pic>
      <p:sp>
        <p:nvSpPr>
          <p:cNvPr id="22" name="Rounded Rectangle 25"/>
          <p:cNvSpPr/>
          <p:nvPr/>
        </p:nvSpPr>
        <p:spPr bwMode="auto">
          <a:xfrm>
            <a:off x="7883738" y="5962839"/>
            <a:ext cx="3102314" cy="63512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KİŞİSEL REHBERLİK</a:t>
            </a: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5"/>
          <p:cNvSpPr/>
          <p:nvPr/>
        </p:nvSpPr>
        <p:spPr bwMode="auto">
          <a:xfrm>
            <a:off x="4367829" y="5962839"/>
            <a:ext cx="3102314" cy="63512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MESLEKİ REHBERLİK</a:t>
            </a: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5"/>
          <p:cNvSpPr/>
          <p:nvPr/>
        </p:nvSpPr>
        <p:spPr bwMode="auto">
          <a:xfrm>
            <a:off x="1069625" y="5962839"/>
            <a:ext cx="3102314" cy="63512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EĞİTSEL REHBERLİK</a:t>
            </a: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 flipH="1">
            <a:off x="3392557" y="3074834"/>
            <a:ext cx="1258956" cy="897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023652" y="2862470"/>
            <a:ext cx="1828800" cy="1291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>
            <a:stCxn id="5" idx="4"/>
            <a:endCxn id="6" idx="0"/>
          </p:cNvCxnSpPr>
          <p:nvPr/>
        </p:nvCxnSpPr>
        <p:spPr>
          <a:xfrm>
            <a:off x="5819594" y="3782844"/>
            <a:ext cx="0" cy="38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Yuvarlatılmış Dikdörtgen"/>
          <p:cNvSpPr/>
          <p:nvPr/>
        </p:nvSpPr>
        <p:spPr>
          <a:xfrm>
            <a:off x="2689539" y="443909"/>
            <a:ext cx="7235687" cy="10190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EĞİTSEL REHBERLİK</a:t>
            </a:r>
          </a:p>
        </p:txBody>
      </p:sp>
      <p:pic>
        <p:nvPicPr>
          <p:cNvPr id="59" name="42 Resim Yer Tutucusu" descr="exam-2-500x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970" y="2875694"/>
            <a:ext cx="2076508" cy="2276103"/>
          </a:xfrm>
          <a:prstGeom prst="ellipse">
            <a:avLst/>
          </a:prstGeom>
        </p:spPr>
      </p:pic>
      <p:sp>
        <p:nvSpPr>
          <p:cNvPr id="60" name="Rounded Rectangle 25"/>
          <p:cNvSpPr/>
          <p:nvPr/>
        </p:nvSpPr>
        <p:spPr bwMode="auto">
          <a:xfrm>
            <a:off x="8603203" y="1758585"/>
            <a:ext cx="3302638" cy="76926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ÖĞRENME SORUNLARI</a:t>
            </a: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5" name="Grup 74"/>
          <p:cNvGrpSpPr/>
          <p:nvPr/>
        </p:nvGrpSpPr>
        <p:grpSpPr>
          <a:xfrm>
            <a:off x="842751" y="1934151"/>
            <a:ext cx="10731786" cy="4165868"/>
            <a:chOff x="1174055" y="1920926"/>
            <a:chExt cx="10731786" cy="4165868"/>
          </a:xfrm>
        </p:grpSpPr>
        <p:sp>
          <p:nvSpPr>
            <p:cNvPr id="48" name="Rounded Rectangle 25"/>
            <p:cNvSpPr/>
            <p:nvPr/>
          </p:nvSpPr>
          <p:spPr bwMode="auto">
            <a:xfrm>
              <a:off x="1174055" y="1920926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VERİMLİ DERS ÇALIŞMA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50" name="Düz Bağlayıcı 49"/>
            <p:cNvCxnSpPr/>
            <p:nvPr/>
          </p:nvCxnSpPr>
          <p:spPr>
            <a:xfrm>
              <a:off x="4691270" y="2498034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25"/>
            <p:cNvSpPr/>
            <p:nvPr/>
          </p:nvSpPr>
          <p:spPr bwMode="auto">
            <a:xfrm>
              <a:off x="1174055" y="3667633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DERS ÇALIŞMA PROGAMI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53" name="Düz Bağlayıcı 52"/>
            <p:cNvCxnSpPr/>
            <p:nvPr/>
          </p:nvCxnSpPr>
          <p:spPr>
            <a:xfrm>
              <a:off x="4691270" y="4052265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25"/>
            <p:cNvSpPr/>
            <p:nvPr/>
          </p:nvSpPr>
          <p:spPr bwMode="auto">
            <a:xfrm>
              <a:off x="1174055" y="5317529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BAŞARI DURUMU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56" name="Düz Bağlayıcı 55"/>
            <p:cNvCxnSpPr/>
            <p:nvPr/>
          </p:nvCxnSpPr>
          <p:spPr>
            <a:xfrm flipH="1">
              <a:off x="4691270" y="4691270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Düz Bağlayıcı 60"/>
            <p:cNvCxnSpPr/>
            <p:nvPr/>
          </p:nvCxnSpPr>
          <p:spPr>
            <a:xfrm flipH="1">
              <a:off x="7633253" y="2464903"/>
              <a:ext cx="686569" cy="7951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25"/>
            <p:cNvSpPr/>
            <p:nvPr/>
          </p:nvSpPr>
          <p:spPr bwMode="auto">
            <a:xfrm>
              <a:off x="8803527" y="3667633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SINAV KAYGISI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3" name="Düz Bağlayıcı 62"/>
            <p:cNvCxnSpPr/>
            <p:nvPr/>
          </p:nvCxnSpPr>
          <p:spPr>
            <a:xfrm>
              <a:off x="4843670" y="4204665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25"/>
            <p:cNvSpPr/>
            <p:nvPr/>
          </p:nvSpPr>
          <p:spPr bwMode="auto">
            <a:xfrm>
              <a:off x="8603203" y="5231378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MOTİVASYON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5" name="Düz Bağlayıcı 64"/>
            <p:cNvCxnSpPr/>
            <p:nvPr/>
          </p:nvCxnSpPr>
          <p:spPr>
            <a:xfrm flipH="1">
              <a:off x="4843670" y="4843670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Düz Bağlayıcı 67"/>
            <p:cNvCxnSpPr/>
            <p:nvPr/>
          </p:nvCxnSpPr>
          <p:spPr>
            <a:xfrm>
              <a:off x="7633252" y="3906491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Düz Bağlayıcı 68"/>
            <p:cNvCxnSpPr/>
            <p:nvPr/>
          </p:nvCxnSpPr>
          <p:spPr>
            <a:xfrm>
              <a:off x="7666382" y="4052265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Düz Bağlayıcı 69"/>
            <p:cNvCxnSpPr/>
            <p:nvPr/>
          </p:nvCxnSpPr>
          <p:spPr>
            <a:xfrm flipH="1">
              <a:off x="7431927" y="2196176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Düz Bağlayıcı 71"/>
            <p:cNvCxnSpPr/>
            <p:nvPr/>
          </p:nvCxnSpPr>
          <p:spPr>
            <a:xfrm>
              <a:off x="4804684" y="2345634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Düz Bağlayıcı 72"/>
            <p:cNvCxnSpPr/>
            <p:nvPr/>
          </p:nvCxnSpPr>
          <p:spPr>
            <a:xfrm>
              <a:off x="7532589" y="4968114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Düz Bağlayıcı 73"/>
            <p:cNvCxnSpPr/>
            <p:nvPr/>
          </p:nvCxnSpPr>
          <p:spPr>
            <a:xfrm>
              <a:off x="7431926" y="5099587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081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3207025" y="401782"/>
            <a:ext cx="6006247" cy="8439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MESLEKİ REHBERLİK</a:t>
            </a:r>
          </a:p>
        </p:txBody>
      </p:sp>
      <p:grpSp>
        <p:nvGrpSpPr>
          <p:cNvPr id="25" name="Grup 24"/>
          <p:cNvGrpSpPr/>
          <p:nvPr/>
        </p:nvGrpSpPr>
        <p:grpSpPr>
          <a:xfrm>
            <a:off x="844255" y="1828133"/>
            <a:ext cx="10731786" cy="4165868"/>
            <a:chOff x="844255" y="1828133"/>
            <a:chExt cx="10731786" cy="4165868"/>
          </a:xfrm>
        </p:grpSpPr>
        <p:sp>
          <p:nvSpPr>
            <p:cNvPr id="6" name="Rounded Rectangle 25"/>
            <p:cNvSpPr/>
            <p:nvPr/>
          </p:nvSpPr>
          <p:spPr bwMode="auto">
            <a:xfrm>
              <a:off x="844255" y="1828133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LİSEYE GİRİŞ SINAVI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Düz Bağlayıcı 6"/>
            <p:cNvCxnSpPr/>
            <p:nvPr/>
          </p:nvCxnSpPr>
          <p:spPr>
            <a:xfrm>
              <a:off x="4361470" y="240524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25"/>
            <p:cNvSpPr/>
            <p:nvPr/>
          </p:nvSpPr>
          <p:spPr bwMode="auto">
            <a:xfrm>
              <a:off x="844255" y="3574840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BİREYİN KENDİNİ TANIMASI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Düz Bağlayıcı 8"/>
            <p:cNvCxnSpPr/>
            <p:nvPr/>
          </p:nvCxnSpPr>
          <p:spPr>
            <a:xfrm>
              <a:off x="4361470" y="39594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5"/>
            <p:cNvSpPr/>
            <p:nvPr/>
          </p:nvSpPr>
          <p:spPr bwMode="auto">
            <a:xfrm>
              <a:off x="844255" y="5224736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ALAN SEÇİMİ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1" name="Düz Bağlayıcı 10"/>
            <p:cNvCxnSpPr/>
            <p:nvPr/>
          </p:nvCxnSpPr>
          <p:spPr>
            <a:xfrm flipH="1">
              <a:off x="4361470" y="4598477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>
            <a:xfrm flipH="1">
              <a:off x="7303453" y="2372110"/>
              <a:ext cx="686569" cy="7951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5"/>
            <p:cNvSpPr/>
            <p:nvPr/>
          </p:nvSpPr>
          <p:spPr bwMode="auto">
            <a:xfrm>
              <a:off x="8473727" y="3574840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ÜNİVERSİTE SINAVI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4" name="Düz Bağlayıcı 13"/>
            <p:cNvCxnSpPr/>
            <p:nvPr/>
          </p:nvCxnSpPr>
          <p:spPr>
            <a:xfrm>
              <a:off x="4513870" y="41118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25"/>
            <p:cNvSpPr/>
            <p:nvPr/>
          </p:nvSpPr>
          <p:spPr bwMode="auto">
            <a:xfrm>
              <a:off x="8273403" y="5138585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MESLEK SEÇİMİ</a:t>
              </a: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6" name="Düz Bağlayıcı 15"/>
            <p:cNvCxnSpPr/>
            <p:nvPr/>
          </p:nvCxnSpPr>
          <p:spPr>
            <a:xfrm flipH="1">
              <a:off x="4513870" y="4750877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>
              <a:off x="7303452" y="3813698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7336582" y="39594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>
            <a:xfrm flipH="1">
              <a:off x="7102127" y="2103383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>
              <a:off x="4474884" y="225284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>
              <a:off x="7202789" y="487532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>
            <a:xfrm>
              <a:off x="7102126" y="5006794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5"/>
          <p:cNvSpPr/>
          <p:nvPr/>
        </p:nvSpPr>
        <p:spPr bwMode="auto">
          <a:xfrm>
            <a:off x="8404923" y="1718750"/>
            <a:ext cx="3302638" cy="76926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BURSLULUK SINAVI</a:t>
            </a: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43 Resim Yer Tutucusu" descr="04e3b986b1.png"/>
          <p:cNvPicPr>
            <a:picLocks noChangeAspect="1"/>
          </p:cNvPicPr>
          <p:nvPr/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5350028" y="3166026"/>
            <a:ext cx="1953424" cy="17890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110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844255" y="1828133"/>
            <a:ext cx="10731786" cy="4165868"/>
            <a:chOff x="844255" y="1828133"/>
            <a:chExt cx="10731786" cy="4165868"/>
          </a:xfrm>
        </p:grpSpPr>
        <p:sp>
          <p:nvSpPr>
            <p:cNvPr id="5" name="Rounded Rectangle 25"/>
            <p:cNvSpPr/>
            <p:nvPr/>
          </p:nvSpPr>
          <p:spPr bwMode="auto">
            <a:xfrm>
              <a:off x="844255" y="1828133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tr-TR" altLang="tr-TR" sz="20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İletişim becerileri geliştirme</a:t>
              </a:r>
            </a:p>
            <a:p>
              <a:pPr algn="ctr">
                <a:defRPr/>
              </a:pP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" name="Düz Bağlayıcı 5"/>
            <p:cNvCxnSpPr/>
            <p:nvPr/>
          </p:nvCxnSpPr>
          <p:spPr>
            <a:xfrm>
              <a:off x="4361470" y="240524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25"/>
            <p:cNvSpPr/>
            <p:nvPr/>
          </p:nvSpPr>
          <p:spPr bwMode="auto">
            <a:xfrm>
              <a:off x="844255" y="3574840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algn="ctr">
                <a:defRPr/>
              </a:pPr>
              <a:r>
                <a:rPr lang="tr-TR" altLang="tr-TR" sz="20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Özgüven becerileri geliştirme</a:t>
              </a:r>
            </a:p>
            <a:p>
              <a:pPr algn="ctr">
                <a:defRPr/>
              </a:pP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Düz Bağlayıcı 7"/>
            <p:cNvCxnSpPr/>
            <p:nvPr/>
          </p:nvCxnSpPr>
          <p:spPr>
            <a:xfrm>
              <a:off x="4361470" y="39594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25"/>
            <p:cNvSpPr/>
            <p:nvPr/>
          </p:nvSpPr>
          <p:spPr bwMode="auto">
            <a:xfrm>
              <a:off x="844255" y="5224736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tr-TR" altLang="tr-TR" sz="20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Karar verme becerileri geliştirme</a:t>
              </a:r>
            </a:p>
            <a:p>
              <a:pPr algn="ctr">
                <a:defRPr/>
              </a:pP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Düz Bağlayıcı 9"/>
            <p:cNvCxnSpPr/>
            <p:nvPr/>
          </p:nvCxnSpPr>
          <p:spPr>
            <a:xfrm flipH="1">
              <a:off x="4361470" y="4598477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>
            <a:xfrm flipH="1">
              <a:off x="7303453" y="2372110"/>
              <a:ext cx="686569" cy="7951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25"/>
            <p:cNvSpPr/>
            <p:nvPr/>
          </p:nvSpPr>
          <p:spPr bwMode="auto">
            <a:xfrm>
              <a:off x="8473727" y="3574840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tr-TR" altLang="tr-TR" sz="20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Çatışma çözme becerileri geliştirme</a:t>
              </a:r>
            </a:p>
            <a:p>
              <a:pPr algn="ctr">
                <a:defRPr/>
              </a:pP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3" name="Düz Bağlayıcı 12"/>
            <p:cNvCxnSpPr/>
            <p:nvPr/>
          </p:nvCxnSpPr>
          <p:spPr>
            <a:xfrm>
              <a:off x="4513870" y="41118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5"/>
            <p:cNvSpPr/>
            <p:nvPr/>
          </p:nvSpPr>
          <p:spPr bwMode="auto">
            <a:xfrm>
              <a:off x="8273403" y="5138585"/>
              <a:ext cx="3102314" cy="76926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tr-TR" altLang="tr-TR" sz="20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Öfkeyle baş etme becerileri geliştirme</a:t>
              </a:r>
            </a:p>
            <a:p>
              <a:pPr algn="ctr">
                <a:defRPr/>
              </a:pPr>
              <a:endParaRPr lang="id-ID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5" name="Düz Bağlayıcı 14"/>
            <p:cNvCxnSpPr/>
            <p:nvPr/>
          </p:nvCxnSpPr>
          <p:spPr>
            <a:xfrm flipH="1">
              <a:off x="4513870" y="4750877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7303452" y="3813698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>
              <a:off x="7336582" y="3959472"/>
              <a:ext cx="88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 flipH="1">
              <a:off x="7102127" y="2103383"/>
              <a:ext cx="887895" cy="1010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>
            <a:xfrm>
              <a:off x="4474884" y="225284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>
              <a:off x="7202789" y="4875321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>
              <a:off x="7102126" y="5006794"/>
              <a:ext cx="887895" cy="762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5"/>
          <p:cNvSpPr/>
          <p:nvPr/>
        </p:nvSpPr>
        <p:spPr bwMode="auto">
          <a:xfrm>
            <a:off x="8404923" y="1635976"/>
            <a:ext cx="3302638" cy="76926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altLang="tr-TR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Öz saygı geliştirme</a:t>
            </a:r>
          </a:p>
          <a:p>
            <a:pPr algn="ctr">
              <a:defRPr/>
            </a:pPr>
            <a:endParaRPr lang="id-ID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6 Yuvarlatılmış Dikdörtgen"/>
          <p:cNvSpPr/>
          <p:nvPr/>
        </p:nvSpPr>
        <p:spPr>
          <a:xfrm>
            <a:off x="3207025" y="401782"/>
            <a:ext cx="6006247" cy="8439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KİŞİSEL REHBERLİK</a:t>
            </a:r>
          </a:p>
        </p:txBody>
      </p:sp>
      <p:pic>
        <p:nvPicPr>
          <p:cNvPr id="24" name="44 Resim Yer Tutucusu" descr="Akt_deti.gif"/>
          <p:cNvPicPr>
            <a:picLocks noChangeAspect="1"/>
          </p:cNvPicPr>
          <p:nvPr/>
        </p:nvPicPr>
        <p:blipFill>
          <a:blip r:embed="rId2" cstate="print"/>
          <a:srcRect t="1417" b="1417"/>
          <a:stretch>
            <a:fillRect/>
          </a:stretch>
        </p:blipFill>
        <p:spPr>
          <a:xfrm>
            <a:off x="5450691" y="2873718"/>
            <a:ext cx="1647301" cy="22421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17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Yuvarlatılmış Dikdörtgen"/>
          <p:cNvSpPr/>
          <p:nvPr/>
        </p:nvSpPr>
        <p:spPr>
          <a:xfrm>
            <a:off x="1378226" y="318052"/>
            <a:ext cx="9218479" cy="9541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REHBERLİĞE GEREKSİNİM DUYULAN ALANLAR </a:t>
            </a:r>
          </a:p>
          <a:p>
            <a:pPr algn="ctr"/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18287" y="1765494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Verimli ders çalışma yolları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835775" y="3171182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Başkaları ile iyi iletişim kurabilmek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2852" y="4267200"/>
            <a:ext cx="738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Duygu ve heyecanlarını kontrol edebilmek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669521" y="5750357"/>
            <a:ext cx="7673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Kendisine uygun meslek seçmek</a:t>
            </a:r>
          </a:p>
        </p:txBody>
      </p:sp>
      <p:pic>
        <p:nvPicPr>
          <p:cNvPr id="8" name="Picture 3" descr="D:\ferrah ülger\RESİMLER\mesl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10" y="4922828"/>
            <a:ext cx="2767554" cy="165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ferrah ülger\RESİMLER\08403c280940070b4c85d3b30bb8a2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87" y="3856481"/>
            <a:ext cx="2593646" cy="17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ferrah ülger\RESİMLER\beden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51" y="2617643"/>
            <a:ext cx="26146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ferrah ülger\RESİMLER\child_educ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74" y="1481999"/>
            <a:ext cx="2225675" cy="14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5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Yuvarlatılmış Dikdörtgen"/>
          <p:cNvSpPr/>
          <p:nvPr/>
        </p:nvSpPr>
        <p:spPr>
          <a:xfrm>
            <a:off x="1378226" y="318052"/>
            <a:ext cx="9218479" cy="9541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REHBERLİĞE GEREKSİNİM DUYULAN ALANLAR </a:t>
            </a:r>
          </a:p>
          <a:p>
            <a:pPr algn="ctr"/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20239" y="1745260"/>
            <a:ext cx="5859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Topluma faydalı birey olmasını sağlamak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710119" y="3145709"/>
            <a:ext cx="3663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Sınav sistemini tanıtmak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61659" y="4301834"/>
            <a:ext cx="738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Sınav kaygısından kurtulmak</a:t>
            </a:r>
          </a:p>
        </p:txBody>
      </p:sp>
      <p:pic>
        <p:nvPicPr>
          <p:cNvPr id="9" name="Picture 2" descr="D:\ferrah ülger\RESİMLER\08403c280940070b4c85d3b30bb8a2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87" y="3856481"/>
            <a:ext cx="2593646" cy="17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ferrah ülger\RESİMLER\h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70" y="1371961"/>
            <a:ext cx="2328863" cy="17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ferrah ülger\RESİMLER\sina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87" y="2366254"/>
            <a:ext cx="2809577" cy="177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ahmetsezerio.k12.tr/FileUpload/op153622/File/image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007" y="4798795"/>
            <a:ext cx="2753755" cy="187631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10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2741995" y="388530"/>
            <a:ext cx="6497782" cy="10427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5400" dirty="0">
                <a:latin typeface="Comic Sans MS" pitchFamily="66" charset="0"/>
              </a:rPr>
              <a:t>UNUTMA</a:t>
            </a:r>
            <a:r>
              <a:rPr lang="tr-TR" sz="3200" dirty="0">
                <a:latin typeface="Comic Sans MS" pitchFamily="66" charset="0"/>
              </a:rPr>
              <a:t> </a:t>
            </a:r>
          </a:p>
        </p:txBody>
      </p:sp>
      <p:sp>
        <p:nvSpPr>
          <p:cNvPr id="3" name="5 Yuvarlatılmış Dikdörtgen"/>
          <p:cNvSpPr/>
          <p:nvPr/>
        </p:nvSpPr>
        <p:spPr>
          <a:xfrm>
            <a:off x="2741995" y="2302567"/>
            <a:ext cx="6497782" cy="2875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itchFamily="66" charset="0"/>
              </a:rPr>
              <a:t>MUTLU KİŞİ PROBLEMİ OLMAYAN DEĞİL,PROBLEMLERİNİ NASIL ÇÖZECEĞİNİ BİLEN KİŞİDİR.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4" y="1152938"/>
            <a:ext cx="2428875" cy="52894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53" y="1152939"/>
            <a:ext cx="2791741" cy="5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18-4C2E-4F88-B50F-251533F08063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8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5"/>
          <p:cNvGraphicFramePr/>
          <p:nvPr>
            <p:extLst>
              <p:ext uri="{D42A27DB-BD31-4B8C-83A1-F6EECF244321}">
                <p14:modId xmlns:p14="http://schemas.microsoft.com/office/powerpoint/2010/main" val="3896360666"/>
              </p:ext>
            </p:extLst>
          </p:nvPr>
        </p:nvGraphicFramePr>
        <p:xfrm>
          <a:off x="1100686" y="274638"/>
          <a:ext cx="911011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ony\Downloads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18712" y="1634837"/>
            <a:ext cx="1584176" cy="4654026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DB5-5E03-42FF-8572-7AA7BA2E2DAC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998844" y="6343264"/>
            <a:ext cx="4114800" cy="365125"/>
          </a:xfrm>
        </p:spPr>
        <p:txBody>
          <a:bodyPr/>
          <a:lstStyle/>
          <a:p>
            <a:r>
              <a:rPr lang="tr-TR" dirty="0"/>
              <a:t>REHBERLİK SERVİSİ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100686" y="846138"/>
            <a:ext cx="79204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REHBERLİK NEDİR?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REHBERLİĞİN AMACI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 REHBERLİĞİN İLKELERİ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REHBERLİK NE DEĞİLDİR?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AMACINA GÖRE REHBERLİK ÇEŞİTLERİ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 Eğitsel Rehberlik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 Mesleki Rehberlik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 Kişisel Rehberlik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REHBERLİĞE GEREKSİNİM DUYULAN ALANLAR </a:t>
            </a:r>
          </a:p>
          <a:p>
            <a:pPr marL="457200" indent="-457200"/>
            <a:r>
              <a:rPr lang="tr-TR" sz="2400" dirty="0">
                <a:solidFill>
                  <a:schemeClr val="tx2"/>
                </a:solidFill>
                <a:latin typeface="Comic Sans MS" pitchFamily="66" charset="0"/>
              </a:rPr>
              <a:t>     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70B0-06FF-43B1-85BC-B24D69E9E520}" type="slidenum">
              <a:rPr lang="tr-TR" smtClean="0"/>
              <a:t>3</a:t>
            </a:fld>
            <a:endParaRPr lang="tr-TR" dirty="0"/>
          </a:p>
        </p:txBody>
      </p:sp>
      <p:sp>
        <p:nvSpPr>
          <p:cNvPr id="3" name="3 Yuvarlatılmış Dikdörtgen"/>
          <p:cNvSpPr/>
          <p:nvPr/>
        </p:nvSpPr>
        <p:spPr>
          <a:xfrm>
            <a:off x="1113183" y="424070"/>
            <a:ext cx="9793355" cy="13119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latin typeface="Comic Sans MS" pitchFamily="66" charset="0"/>
              </a:rPr>
              <a:t>REHBERLİK NEDİR?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313">
            <a:off x="1233847" y="2519766"/>
            <a:ext cx="2895946" cy="29724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432">
            <a:off x="7994428" y="2034909"/>
            <a:ext cx="3657600" cy="36576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4" y="2337707"/>
            <a:ext cx="2245045" cy="30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70B0-06FF-43B1-85BC-B24D69E9E520}" type="slidenum">
              <a:rPr lang="tr-TR" smtClean="0"/>
              <a:t>4</a:t>
            </a:fld>
            <a:endParaRPr lang="tr-TR" dirty="0"/>
          </a:p>
        </p:txBody>
      </p:sp>
      <p:sp>
        <p:nvSpPr>
          <p:cNvPr id="3" name="3 Yuvarlatılmış Dikdörtgen"/>
          <p:cNvSpPr/>
          <p:nvPr/>
        </p:nvSpPr>
        <p:spPr>
          <a:xfrm>
            <a:off x="1113183" y="424070"/>
            <a:ext cx="9793355" cy="10071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latin typeface="Comic Sans MS" pitchFamily="66" charset="0"/>
              </a:rPr>
              <a:t>REHBERLİK NEDİR?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REHBERLİK SERVİSİ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93035" y="1799585"/>
            <a:ext cx="107607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Bireyin kendini tanıması,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altLang="tr-TR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Problemlerini çözmesi,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altLang="tr-TR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Gerçekçi kararlar alması,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altLang="tr-TR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Kapasitesini kendine en uygun düzeyde geliştirmesi,</a:t>
            </a:r>
          </a:p>
          <a:p>
            <a:endParaRPr lang="tr-TR" altLang="tr-TR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Çevresine; dengeli ve sağlıklı bir şekilde uyum sağlayabilmesi için verilen psikolojik yardımdır. </a:t>
            </a:r>
          </a:p>
        </p:txBody>
      </p:sp>
      <p:pic>
        <p:nvPicPr>
          <p:cNvPr id="7" name="Picture 5" descr="http://www.ucanbalon.com.tr/resim/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764">
            <a:off x="6449393" y="1757104"/>
            <a:ext cx="2270539" cy="22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gallaxdesign.com/web/kagithaneram2/images/haberfoto/Z4L9Hpsikolojik-dan%C4%B1%C5%9Fman%5b1%5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395">
            <a:off x="9873413" y="2706490"/>
            <a:ext cx="2214079" cy="226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3074505" y="401782"/>
            <a:ext cx="5655614" cy="10162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REHBERLİĞİN AMACI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8" y="2345013"/>
            <a:ext cx="2800350" cy="3705225"/>
          </a:xfrm>
          <a:prstGeom prst="rect">
            <a:avLst/>
          </a:prstGeom>
        </p:spPr>
      </p:pic>
      <p:sp>
        <p:nvSpPr>
          <p:cNvPr id="5" name="11 Bulut Belirtme Çizgisi"/>
          <p:cNvSpPr/>
          <p:nvPr/>
        </p:nvSpPr>
        <p:spPr>
          <a:xfrm>
            <a:off x="1571004" y="1537252"/>
            <a:ext cx="3214687" cy="807761"/>
          </a:xfrm>
          <a:prstGeom prst="cloudCallout">
            <a:avLst>
              <a:gd name="adj1" fmla="val 19792"/>
              <a:gd name="adj2" fmla="val 1589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BEN KİMİM?</a:t>
            </a:r>
          </a:p>
        </p:txBody>
      </p:sp>
      <p:sp>
        <p:nvSpPr>
          <p:cNvPr id="6" name="5 Bulut Belirtme Çizgisi"/>
          <p:cNvSpPr/>
          <p:nvPr/>
        </p:nvSpPr>
        <p:spPr>
          <a:xfrm>
            <a:off x="6780972" y="1537252"/>
            <a:ext cx="3429000" cy="1285875"/>
          </a:xfrm>
          <a:prstGeom prst="cloudCallout">
            <a:avLst>
              <a:gd name="adj1" fmla="val -57265"/>
              <a:gd name="adj2" fmla="val 6049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AMAÇLARIMA ULAŞMAK İÇİN NE YAPMALIYIM?</a:t>
            </a:r>
          </a:p>
        </p:txBody>
      </p:sp>
      <p:sp>
        <p:nvSpPr>
          <p:cNvPr id="7" name="10 Bulut Belirtme Çizgisi"/>
          <p:cNvSpPr/>
          <p:nvPr/>
        </p:nvSpPr>
        <p:spPr>
          <a:xfrm>
            <a:off x="1054374" y="2972213"/>
            <a:ext cx="2000250" cy="1714500"/>
          </a:xfrm>
          <a:prstGeom prst="cloudCallout">
            <a:avLst>
              <a:gd name="adj1" fmla="val 96994"/>
              <a:gd name="adj2" fmla="val 691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GÜÇLÜ VE ZAYIF YÖNLERİM NE?</a:t>
            </a:r>
          </a:p>
        </p:txBody>
      </p:sp>
      <p:sp>
        <p:nvSpPr>
          <p:cNvPr id="8" name="8 Bulut Belirtme Çizgisi"/>
          <p:cNvSpPr/>
          <p:nvPr/>
        </p:nvSpPr>
        <p:spPr>
          <a:xfrm>
            <a:off x="9016862" y="3222245"/>
            <a:ext cx="2571750" cy="1214437"/>
          </a:xfrm>
          <a:prstGeom prst="cloudCallout">
            <a:avLst>
              <a:gd name="adj1" fmla="val -103099"/>
              <a:gd name="adj2" fmla="val 3028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ÇEVREMDEKİ OLANAKLAR NEDİR?</a:t>
            </a:r>
          </a:p>
        </p:txBody>
      </p:sp>
      <p:sp>
        <p:nvSpPr>
          <p:cNvPr id="9" name="7 Bulut Belirtme Çizgisi"/>
          <p:cNvSpPr/>
          <p:nvPr/>
        </p:nvSpPr>
        <p:spPr>
          <a:xfrm>
            <a:off x="8085999" y="5221564"/>
            <a:ext cx="2857500" cy="1071562"/>
          </a:xfrm>
          <a:prstGeom prst="cloudCallout">
            <a:avLst>
              <a:gd name="adj1" fmla="val -72214"/>
              <a:gd name="adj2" fmla="val -3244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SINIRLILIKLARIM NEDİR?</a:t>
            </a:r>
          </a:p>
        </p:txBody>
      </p:sp>
      <p:sp>
        <p:nvSpPr>
          <p:cNvPr id="10" name="9 Bulut Belirtme Çizgisi"/>
          <p:cNvSpPr/>
          <p:nvPr/>
        </p:nvSpPr>
        <p:spPr>
          <a:xfrm>
            <a:off x="1285874" y="5313913"/>
            <a:ext cx="2357437" cy="1143000"/>
          </a:xfrm>
          <a:prstGeom prst="cloudCallout">
            <a:avLst>
              <a:gd name="adj1" fmla="val 92783"/>
              <a:gd name="adj2" fmla="val -3897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İLGİLERİM NEDİR?</a:t>
            </a:r>
          </a:p>
        </p:txBody>
      </p:sp>
    </p:spTree>
    <p:extLst>
      <p:ext uri="{BB962C8B-B14F-4D97-AF65-F5344CB8AC3E}">
        <p14:creationId xmlns:p14="http://schemas.microsoft.com/office/powerpoint/2010/main" val="83932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1656522" y="401782"/>
            <a:ext cx="8194061" cy="1579418"/>
          </a:xfrm>
          <a:prstGeom prst="roundRect">
            <a:avLst/>
          </a:prstGeom>
          <a:solidFill>
            <a:srgbClr val="9840E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REHBERLİĞİN İLKELERİ</a:t>
            </a:r>
          </a:p>
        </p:txBody>
      </p:sp>
      <p:sp>
        <p:nvSpPr>
          <p:cNvPr id="3" name="5 Yuvarlatılmış Dikdörtgen"/>
          <p:cNvSpPr/>
          <p:nvPr/>
        </p:nvSpPr>
        <p:spPr>
          <a:xfrm>
            <a:off x="808382" y="2832359"/>
            <a:ext cx="7606749" cy="7627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Rehberlik; din, dil, renk, cinsiyet ayrımı yapmaz</a:t>
            </a:r>
            <a:r>
              <a:rPr lang="tr-TR" altLang="tr-TR" sz="2800" b="1" dirty="0">
                <a:latin typeface="Comic Sans MS" panose="030F0702030302020204" pitchFamily="66" charset="0"/>
              </a:rPr>
              <a:t>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sz="2800" dirty="0">
              <a:latin typeface="Comic Sans MS" pitchFamily="66" charset="0"/>
            </a:endParaRPr>
          </a:p>
        </p:txBody>
      </p:sp>
      <p:pic>
        <p:nvPicPr>
          <p:cNvPr id="4" name="Picture 3" descr="F:\rehberlik foto\alt_manset_603_159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25" y="2205694"/>
            <a:ext cx="2058228" cy="2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Yuvarlatılmış Dikdörtgen"/>
          <p:cNvSpPr/>
          <p:nvPr/>
        </p:nvSpPr>
        <p:spPr>
          <a:xfrm>
            <a:off x="4220817" y="4691580"/>
            <a:ext cx="7606749" cy="7627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latin typeface="Comic Sans MS" panose="030F0702030302020204" pitchFamily="66" charset="0"/>
              </a:rPr>
              <a:t>İnsan Saygıya Değer Bir Varlıktır.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8" descr="http://www.seonokta.com/wp-content/themes/goodnews/framework/scripts/timthumb.php?src=http://www.seonokta.com/wp-content/uploads/2013/01/saglikli-yasam-icin-ipuclar.jpg&amp;h=340&amp;w=599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3998385"/>
            <a:ext cx="3153186" cy="214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56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1656522" y="401782"/>
            <a:ext cx="8194061" cy="15794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REHBERLİĞİN İLKELERİ</a:t>
            </a:r>
          </a:p>
        </p:txBody>
      </p:sp>
      <p:sp>
        <p:nvSpPr>
          <p:cNvPr id="3" name="5 Yuvarlatılmış Dikdörtgen"/>
          <p:cNvSpPr/>
          <p:nvPr/>
        </p:nvSpPr>
        <p:spPr>
          <a:xfrm>
            <a:off x="808382" y="2819107"/>
            <a:ext cx="7606749" cy="7627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Rehberlik tüm öğrencilere verilir</a:t>
            </a:r>
            <a:r>
              <a:rPr lang="tr-TR" altLang="tr-TR" sz="2800" b="1" dirty="0">
                <a:latin typeface="Comic Sans MS" panose="030F0702030302020204" pitchFamily="66" charset="0"/>
              </a:rPr>
              <a:t>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sz="2800" dirty="0">
              <a:latin typeface="Comic Sans MS" pitchFamily="66" charset="0"/>
            </a:endParaRPr>
          </a:p>
        </p:txBody>
      </p:sp>
      <p:sp>
        <p:nvSpPr>
          <p:cNvPr id="5" name="5 Yuvarlatılmış Dikdörtgen"/>
          <p:cNvSpPr/>
          <p:nvPr/>
        </p:nvSpPr>
        <p:spPr>
          <a:xfrm>
            <a:off x="4101548" y="4691578"/>
            <a:ext cx="7606749" cy="7627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latin typeface="Comic Sans MS" panose="030F0702030302020204" pitchFamily="66" charset="0"/>
              </a:rPr>
              <a:t>Rehberlik hizmetlerinde gizlilik esastır.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3" descr="D:\ferrah ülger\RESİMLER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9" y="3843130"/>
            <a:ext cx="2731832" cy="265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1 Resim Yer Tutucusu" descr="okul-rehberlik-servisi-hizmetleri.jpg"/>
          <p:cNvPicPr>
            <a:picLocks noChangeAspect="1"/>
          </p:cNvPicPr>
          <p:nvPr/>
        </p:nvPicPr>
        <p:blipFill>
          <a:blip r:embed="rId3" cstate="print"/>
          <a:srcRect l="13120" r="13120"/>
          <a:stretch>
            <a:fillRect/>
          </a:stretch>
        </p:blipFill>
        <p:spPr>
          <a:xfrm>
            <a:off x="9307242" y="2496705"/>
            <a:ext cx="1910723" cy="1679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982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1656522" y="401782"/>
            <a:ext cx="8194061" cy="15794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REHBERLİĞİN İLKELERİ</a:t>
            </a:r>
          </a:p>
        </p:txBody>
      </p:sp>
      <p:sp>
        <p:nvSpPr>
          <p:cNvPr id="3" name="5 Yuvarlatılmış Dikdörtgen"/>
          <p:cNvSpPr/>
          <p:nvPr/>
        </p:nvSpPr>
        <p:spPr>
          <a:xfrm>
            <a:off x="808382" y="2819107"/>
            <a:ext cx="8057322" cy="7627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latin typeface="Comic Sans MS" panose="030F0702030302020204" pitchFamily="66" charset="0"/>
              </a:rPr>
              <a:t>Rehberlik Hizmetlerinde Gönüllülük Esastır.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tr-TR" sz="2800" dirty="0">
              <a:latin typeface="Comic Sans MS" pitchFamily="66" charset="0"/>
            </a:endParaRPr>
          </a:p>
        </p:txBody>
      </p:sp>
      <p:sp>
        <p:nvSpPr>
          <p:cNvPr id="5" name="5 Yuvarlatılmış Dikdörtgen"/>
          <p:cNvSpPr/>
          <p:nvPr/>
        </p:nvSpPr>
        <p:spPr>
          <a:xfrm>
            <a:off x="4101548" y="4691578"/>
            <a:ext cx="7606749" cy="7627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altLang="tr-TR" sz="2800" dirty="0">
                <a:latin typeface="Comic Sans MS" panose="030F0702030302020204" pitchFamily="66" charset="0"/>
              </a:rPr>
              <a:t>Rehberlik  Hizmetleri Bir Süreçtir</a:t>
            </a:r>
            <a:endParaRPr lang="tr-T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2.bp.blogspot.com/_ODGXRE_wVD4/S12tjCtyxNI/AAAAAAAAAGk/7-6JNHdUpps/s400/oyunimg5customq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1" y="3926005"/>
            <a:ext cx="3567318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tevitol.k12.tr/bolumler/Documents/rehberl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>
            <a:fillRect/>
          </a:stretch>
        </p:blipFill>
        <p:spPr bwMode="auto">
          <a:xfrm>
            <a:off x="9073442" y="2082964"/>
            <a:ext cx="3118558" cy="223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4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Yuvarlatılmış Dikdörtgen"/>
          <p:cNvSpPr/>
          <p:nvPr/>
        </p:nvSpPr>
        <p:spPr>
          <a:xfrm>
            <a:off x="2715491" y="401782"/>
            <a:ext cx="6497782" cy="9234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dirty="0">
                <a:latin typeface="Comic Sans MS" pitchFamily="66" charset="0"/>
              </a:rPr>
              <a:t>REHBERLİK NE DEĞİLDİR?</a:t>
            </a:r>
          </a:p>
        </p:txBody>
      </p:sp>
      <p:sp>
        <p:nvSpPr>
          <p:cNvPr id="3" name="3 Yuvarlatılmış Dikdörtgen"/>
          <p:cNvSpPr/>
          <p:nvPr/>
        </p:nvSpPr>
        <p:spPr>
          <a:xfrm>
            <a:off x="742122" y="2096855"/>
            <a:ext cx="5340626" cy="9830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latin typeface="Comic Sans MS" pitchFamily="66" charset="0"/>
              </a:rPr>
              <a:t>Rehberlik ders değildir.</a:t>
            </a:r>
          </a:p>
        </p:txBody>
      </p:sp>
      <p:pic>
        <p:nvPicPr>
          <p:cNvPr id="4" name="Picture 3" descr="D:\ferrah ülger\RESİMLER\catlakkubra_ders_ko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5" y="1680616"/>
            <a:ext cx="3904973" cy="22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/>
          <p:nvPr/>
        </p:nvSpPr>
        <p:spPr>
          <a:xfrm>
            <a:off x="6082748" y="4685849"/>
            <a:ext cx="5923722" cy="9830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omic Sans MS" panose="030F0702030302020204" pitchFamily="66" charset="0"/>
              </a:rPr>
              <a:t>Rehberlik, birey adına karar vermez.</a:t>
            </a:r>
          </a:p>
        </p:txBody>
      </p:sp>
      <p:pic>
        <p:nvPicPr>
          <p:cNvPr id="9" name="Picture 2" descr="D:\ferrah ülger\RESİMLER\rehberlik_1_clip_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5" y="4685849"/>
            <a:ext cx="3081131" cy="20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Bulut Belirtme Çizgisi"/>
          <p:cNvSpPr/>
          <p:nvPr/>
        </p:nvSpPr>
        <p:spPr>
          <a:xfrm rot="21165095">
            <a:off x="146246" y="3159546"/>
            <a:ext cx="2378493" cy="2149058"/>
          </a:xfrm>
          <a:prstGeom prst="cloudCallout">
            <a:avLst>
              <a:gd name="adj1" fmla="val 48421"/>
              <a:gd name="adj2" fmla="val 4502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accent1"/>
                </a:solidFill>
                <a:latin typeface="Comic Sans MS" pitchFamily="66" charset="0"/>
              </a:rPr>
              <a:t>BAK YAVRUCUM, SEN ÖĞRETMEN OLACAKSIN</a:t>
            </a:r>
            <a:endParaRPr lang="tr-T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4 Bulut Belirtme Çizgisi"/>
          <p:cNvSpPr/>
          <p:nvPr/>
        </p:nvSpPr>
        <p:spPr>
          <a:xfrm rot="446186">
            <a:off x="3715699" y="3260039"/>
            <a:ext cx="2909872" cy="1948068"/>
          </a:xfrm>
          <a:prstGeom prst="cloudCallout">
            <a:avLst>
              <a:gd name="adj1" fmla="val -34207"/>
              <a:gd name="adj2" fmla="val 6003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tr-TR" sz="1600" dirty="0">
                <a:solidFill>
                  <a:schemeClr val="accent2"/>
                </a:solidFill>
                <a:latin typeface="Comic Sans MS" pitchFamily="66" charset="0"/>
              </a:rPr>
              <a:t>ÖĞRETMENİM BEN NE OLACAĞIMA KARAR VEREMİYORUM.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69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334</Words>
  <Application>Microsoft Office PowerPoint</Application>
  <PresentationFormat>Geniş ekran</PresentationFormat>
  <Paragraphs>118</Paragraphs>
  <Slides>18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eminoğlu</dc:creator>
  <cp:lastModifiedBy>mehmet eminoğlu</cp:lastModifiedBy>
  <cp:revision>31</cp:revision>
  <cp:lastPrinted>2022-09-26T11:01:27Z</cp:lastPrinted>
  <dcterms:created xsi:type="dcterms:W3CDTF">2018-04-30T09:08:53Z</dcterms:created>
  <dcterms:modified xsi:type="dcterms:W3CDTF">2022-09-26T11:01:53Z</dcterms:modified>
</cp:coreProperties>
</file>